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0" r:id="rId3"/>
    <p:sldId id="261" r:id="rId4"/>
    <p:sldId id="262" r:id="rId5"/>
    <p:sldId id="263" r:id="rId6"/>
    <p:sldId id="266" r:id="rId7"/>
    <p:sldId id="267" r:id="rId8"/>
    <p:sldId id="280" r:id="rId9"/>
    <p:sldId id="268" r:id="rId10"/>
    <p:sldId id="269" r:id="rId11"/>
    <p:sldId id="279" r:id="rId12"/>
    <p:sldId id="258" r:id="rId13"/>
    <p:sldId id="270" r:id="rId14"/>
    <p:sldId id="271" r:id="rId15"/>
    <p:sldId id="272" r:id="rId16"/>
    <p:sldId id="273" r:id="rId17"/>
    <p:sldId id="274" r:id="rId18"/>
    <p:sldId id="275" r:id="rId19"/>
    <p:sldId id="284" r:id="rId20"/>
    <p:sldId id="285" r:id="rId21"/>
    <p:sldId id="290" r:id="rId22"/>
    <p:sldId id="291" r:id="rId23"/>
    <p:sldId id="292" r:id="rId24"/>
    <p:sldId id="293" r:id="rId25"/>
    <p:sldId id="294" r:id="rId26"/>
    <p:sldId id="297" r:id="rId27"/>
    <p:sldId id="298" r:id="rId28"/>
    <p:sldId id="303" r:id="rId29"/>
    <p:sldId id="307" r:id="rId30"/>
    <p:sldId id="312" r:id="rId31"/>
    <p:sldId id="379" r:id="rId32"/>
    <p:sldId id="380" r:id="rId33"/>
    <p:sldId id="381" r:id="rId34"/>
    <p:sldId id="382" r:id="rId35"/>
    <p:sldId id="383" r:id="rId36"/>
    <p:sldId id="384" r:id="rId37"/>
    <p:sldId id="331" r:id="rId38"/>
    <p:sldId id="332" r:id="rId39"/>
    <p:sldId id="337" r:id="rId40"/>
    <p:sldId id="339" r:id="rId41"/>
    <p:sldId id="341" r:id="rId42"/>
    <p:sldId id="345" r:id="rId43"/>
    <p:sldId id="344" r:id="rId44"/>
    <p:sldId id="347" r:id="rId45"/>
    <p:sldId id="348" r:id="rId46"/>
    <p:sldId id="349" r:id="rId47"/>
    <p:sldId id="350" r:id="rId48"/>
    <p:sldId id="355" r:id="rId49"/>
    <p:sldId id="360" r:id="rId50"/>
    <p:sldId id="361" r:id="rId51"/>
    <p:sldId id="362" r:id="rId52"/>
    <p:sldId id="363" r:id="rId53"/>
    <p:sldId id="365" r:id="rId54"/>
    <p:sldId id="366" r:id="rId55"/>
    <p:sldId id="367" r:id="rId56"/>
    <p:sldId id="368" r:id="rId57"/>
    <p:sldId id="369" r:id="rId58"/>
    <p:sldId id="370" r:id="rId59"/>
    <p:sldId id="371" r:id="rId60"/>
    <p:sldId id="372" r:id="rId61"/>
    <p:sldId id="375" r:id="rId62"/>
    <p:sldId id="373" r:id="rId63"/>
    <p:sldId id="378" r:id="rId64"/>
    <p:sldId id="377" r:id="rId65"/>
    <p:sldId id="278" r:id="rId66"/>
    <p:sldId id="376" r:id="rId67"/>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umiri Huanca" initials="ATH" lastIdx="1" clrIdx="0">
    <p:extLst>
      <p:ext uri="{19B8F6BF-5375-455C-9EA6-DF929625EA0E}">
        <p15:presenceInfo xmlns:p15="http://schemas.microsoft.com/office/powerpoint/2012/main" userId="S::Alex.Tumiri@jala.university::e96a457a-2fba-48c0-b4ff-823a42194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3CED"/>
    <a:srgbClr val="EE6DFF"/>
    <a:srgbClr val="E10DFF"/>
    <a:srgbClr val="009A90"/>
    <a:srgbClr val="161C22"/>
    <a:srgbClr val="EB9734"/>
    <a:srgbClr val="009B90"/>
    <a:srgbClr val="8A14EC"/>
    <a:srgbClr val="0066FF"/>
    <a:srgbClr val="221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91" autoAdjust="0"/>
    <p:restoredTop sz="95658" autoAdjust="0"/>
  </p:normalViewPr>
  <p:slideViewPr>
    <p:cSldViewPr snapToGrid="0">
      <p:cViewPr varScale="1">
        <p:scale>
          <a:sx n="71" d="100"/>
          <a:sy n="71"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5AC1C-3879-49AC-930D-5E36BA111EA3}" type="datetimeFigureOut">
              <a:rPr lang="es-ES" smtClean="0"/>
              <a:t>12/06/2024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6191E-8834-4291-991B-ECA9E7F2FC25}" type="slidenum">
              <a:rPr lang="es-ES" smtClean="0"/>
              <a:t>‹Nº›</a:t>
            </a:fld>
            <a:endParaRPr lang="es-ES"/>
          </a:p>
        </p:txBody>
      </p:sp>
    </p:spTree>
    <p:extLst>
      <p:ext uri="{BB962C8B-B14F-4D97-AF65-F5344CB8AC3E}">
        <p14:creationId xmlns:p14="http://schemas.microsoft.com/office/powerpoint/2010/main" val="23109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37</a:t>
            </a:fld>
            <a:endParaRPr lang="es-ES"/>
          </a:p>
        </p:txBody>
      </p:sp>
    </p:spTree>
    <p:extLst>
      <p:ext uri="{BB962C8B-B14F-4D97-AF65-F5344CB8AC3E}">
        <p14:creationId xmlns:p14="http://schemas.microsoft.com/office/powerpoint/2010/main" val="152061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38</a:t>
            </a:fld>
            <a:endParaRPr lang="es-ES"/>
          </a:p>
        </p:txBody>
      </p:sp>
    </p:spTree>
    <p:extLst>
      <p:ext uri="{BB962C8B-B14F-4D97-AF65-F5344CB8AC3E}">
        <p14:creationId xmlns:p14="http://schemas.microsoft.com/office/powerpoint/2010/main" val="328629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39</a:t>
            </a:fld>
            <a:endParaRPr lang="es-ES"/>
          </a:p>
        </p:txBody>
      </p:sp>
    </p:spTree>
    <p:extLst>
      <p:ext uri="{BB962C8B-B14F-4D97-AF65-F5344CB8AC3E}">
        <p14:creationId xmlns:p14="http://schemas.microsoft.com/office/powerpoint/2010/main" val="210376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61A9E-F2B7-4B22-BCEF-5965F47B0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B2D40A4C-F1D8-4625-BEFD-15BCBD621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287F56A-0B70-401D-A234-FD4E028A8A47}"/>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5" name="Marcador de pie de página 4">
            <a:extLst>
              <a:ext uri="{FF2B5EF4-FFF2-40B4-BE49-F238E27FC236}">
                <a16:creationId xmlns:a16="http://schemas.microsoft.com/office/drawing/2014/main" id="{CC67B711-006D-4D11-BC80-815D23C76131}"/>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0A68ED-1416-44F7-8BE8-F6D9BB1BF54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80275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0BDA9-71E8-4966-A7F5-2F3E0B8594B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1DA54116-6249-4F4F-9461-B1A2F2485E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199AD11-A3BD-42F8-AF42-FE4BA692D672}"/>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5" name="Marcador de pie de página 4">
            <a:extLst>
              <a:ext uri="{FF2B5EF4-FFF2-40B4-BE49-F238E27FC236}">
                <a16:creationId xmlns:a16="http://schemas.microsoft.com/office/drawing/2014/main" id="{8F1B7F53-6945-429D-AB9E-3CB5C44CF8E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2CD8F8-69FD-40BB-BAB7-584AD678D3BB}"/>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5843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309E2E-6CF4-4408-B946-DBAD33AB2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2842794F-8FD3-4B82-B354-773615808C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9557745-BB9A-4929-93C5-6DD0DBCBD2FA}"/>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5" name="Marcador de pie de página 4">
            <a:extLst>
              <a:ext uri="{FF2B5EF4-FFF2-40B4-BE49-F238E27FC236}">
                <a16:creationId xmlns:a16="http://schemas.microsoft.com/office/drawing/2014/main" id="{B579C96E-E864-409F-B052-2C12F508D717}"/>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BAEB336E-390C-4679-8406-5B8D4647B93C}"/>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37614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2304B-18F4-4086-9145-123CE397B15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73530B4-7907-4911-8AD1-ADBE8532FC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149BE3D-8E11-47A5-9BEB-D074E08280F6}"/>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5" name="Marcador de pie de página 4">
            <a:extLst>
              <a:ext uri="{FF2B5EF4-FFF2-40B4-BE49-F238E27FC236}">
                <a16:creationId xmlns:a16="http://schemas.microsoft.com/office/drawing/2014/main" id="{2ADB8D73-FBA2-4E8F-875B-3ADF70DA4B3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526CB01C-2854-498E-AC3E-43526F4EFD0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9524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1486-107B-43DC-A4C6-5FDF181B74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AD40B3D-6640-45AC-82CE-717033FEA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E22C3C-9C96-4181-9BA9-BE9FFA26FD68}"/>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5" name="Marcador de pie de página 4">
            <a:extLst>
              <a:ext uri="{FF2B5EF4-FFF2-40B4-BE49-F238E27FC236}">
                <a16:creationId xmlns:a16="http://schemas.microsoft.com/office/drawing/2014/main" id="{205CB674-D5CA-4049-AA3A-882677256C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980B4DA5-A3E5-4A48-9C74-3CFFC746CBF6}"/>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911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D4E6B-E2EB-4715-BA36-3B5D072AD11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AEFC719-ACFE-432E-B008-2DFDDE61C2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E853F9F-E4FF-48F4-A51C-E1A54A9828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CEDFECE-3720-4483-A904-BD170F892D6C}"/>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6" name="Marcador de pie de página 5">
            <a:extLst>
              <a:ext uri="{FF2B5EF4-FFF2-40B4-BE49-F238E27FC236}">
                <a16:creationId xmlns:a16="http://schemas.microsoft.com/office/drawing/2014/main" id="{FAAE4FA7-2094-44DA-BD97-5E4D76C0955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7E33C311-EDC0-42B2-BE3E-975E5D2E16A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6374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32D4-CE4B-44B2-A119-47EC57D860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073C8CF-1542-4FE9-A8A4-94A8A3D6E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18687E-DC4D-42DD-BEB6-CE14B1108A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D0DE2CF-9C2B-4A37-9EBE-1288B87EF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C6645A-FB09-46D7-B278-1C949CE8C5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09670E2D-BDC5-4A51-A62D-ECE182C9A145}"/>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8" name="Marcador de pie de página 7">
            <a:extLst>
              <a:ext uri="{FF2B5EF4-FFF2-40B4-BE49-F238E27FC236}">
                <a16:creationId xmlns:a16="http://schemas.microsoft.com/office/drawing/2014/main" id="{D702D1E7-C95C-447A-8D62-012B861BD36A}"/>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1FE0391-A4E3-4AF3-BA3C-E3AE4C27FCE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1962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11865-5F2F-4C6E-9FFC-89CF40E95A59}"/>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E54234B-7D65-4D6B-A052-A15D37F5F17A}"/>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4" name="Marcador de pie de página 3">
            <a:extLst>
              <a:ext uri="{FF2B5EF4-FFF2-40B4-BE49-F238E27FC236}">
                <a16:creationId xmlns:a16="http://schemas.microsoft.com/office/drawing/2014/main" id="{3833D0A9-2558-4F55-A35F-7EBCB54B742B}"/>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A0E5FC22-C161-4271-B5F0-2D29AD5EC3E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7654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A508C3-B500-494B-836C-461E5000D294}"/>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3" name="Marcador de pie de página 2">
            <a:extLst>
              <a:ext uri="{FF2B5EF4-FFF2-40B4-BE49-F238E27FC236}">
                <a16:creationId xmlns:a16="http://schemas.microsoft.com/office/drawing/2014/main" id="{4BBD80DB-A501-45AE-9454-0D26240A265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C727F5C5-4B71-4CA6-BDEB-E99160AC0F7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73559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64C5D-5B21-43A9-9FD5-C2C403C1F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F316789-4214-46E8-B00E-0642EDAEC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0883A02C-B852-4397-9E54-DD5797C8E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0435F-720B-4B3C-899B-7A4B40B5A822}"/>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6" name="Marcador de pie de página 5">
            <a:extLst>
              <a:ext uri="{FF2B5EF4-FFF2-40B4-BE49-F238E27FC236}">
                <a16:creationId xmlns:a16="http://schemas.microsoft.com/office/drawing/2014/main" id="{C62FE2A2-6113-4406-AD64-C09DBFC88B5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49D0EC46-2463-4F6B-A16A-74DB2E87BA4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68177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1A18-7502-4E47-A977-3A90E015F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686C0384-8E3E-49EB-917E-E0663FD7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073473E8-0556-47E0-98ED-46C3256C4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8648D8-9A1C-4F87-AA05-BA1C8AA9A7DB}"/>
              </a:ext>
            </a:extLst>
          </p:cNvPr>
          <p:cNvSpPr>
            <a:spLocks noGrp="1"/>
          </p:cNvSpPr>
          <p:nvPr>
            <p:ph type="dt" sz="half" idx="10"/>
          </p:nvPr>
        </p:nvSpPr>
        <p:spPr/>
        <p:txBody>
          <a:bodyPr/>
          <a:lstStyle/>
          <a:p>
            <a:fld id="{353ECDC7-B053-49E7-A4E4-B30D314B072F}" type="datetimeFigureOut">
              <a:rPr lang="es-BO" smtClean="0"/>
              <a:t>12/6/2024</a:t>
            </a:fld>
            <a:endParaRPr lang="es-BO"/>
          </a:p>
        </p:txBody>
      </p:sp>
      <p:sp>
        <p:nvSpPr>
          <p:cNvPr id="6" name="Marcador de pie de página 5">
            <a:extLst>
              <a:ext uri="{FF2B5EF4-FFF2-40B4-BE49-F238E27FC236}">
                <a16:creationId xmlns:a16="http://schemas.microsoft.com/office/drawing/2014/main" id="{4CF25CDB-4B89-496C-BDD7-D6CAE262D42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D400ACF-7372-498D-B5D7-69AD9DBD0BC0}"/>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443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73000">
              <a:schemeClr val="accent1">
                <a:lumMod val="50000"/>
              </a:schemeClr>
            </a:gs>
          </a:gsLst>
          <a:lin ang="13500000" scaled="0"/>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1FC2C1-A099-4830-9191-3C7496C12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F18E0167-E80D-4B66-AE71-86A642C34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0E22279-9BE4-433B-AF78-CB4D38C9A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CDC7-B053-49E7-A4E4-B30D314B072F}" type="datetimeFigureOut">
              <a:rPr lang="es-BO" smtClean="0"/>
              <a:t>12/6/2024</a:t>
            </a:fld>
            <a:endParaRPr lang="es-BO"/>
          </a:p>
        </p:txBody>
      </p:sp>
      <p:sp>
        <p:nvSpPr>
          <p:cNvPr id="5" name="Marcador de pie de página 4">
            <a:extLst>
              <a:ext uri="{FF2B5EF4-FFF2-40B4-BE49-F238E27FC236}">
                <a16:creationId xmlns:a16="http://schemas.microsoft.com/office/drawing/2014/main" id="{3231A8EB-F923-47DB-AD2F-F0FEA5CFA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7BCDE19-DE08-4434-8BFE-598E1D0F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C5049-46AC-4F67-B6D1-706507E7B53E}" type="slidenum">
              <a:rPr lang="es-BO" smtClean="0"/>
              <a:t>‹Nº›</a:t>
            </a:fld>
            <a:endParaRPr lang="es-BO"/>
          </a:p>
        </p:txBody>
      </p:sp>
    </p:spTree>
    <p:extLst>
      <p:ext uri="{BB962C8B-B14F-4D97-AF65-F5344CB8AC3E}">
        <p14:creationId xmlns:p14="http://schemas.microsoft.com/office/powerpoint/2010/main" val="2020148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6.png"/><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85CF9734-910C-7863-749A-A916A965DEDF}"/>
              </a:ext>
            </a:extLst>
          </p:cNvPr>
          <p:cNvSpPr txBox="1"/>
          <p:nvPr/>
        </p:nvSpPr>
        <p:spPr>
          <a:xfrm>
            <a:off x="245321" y="3047241"/>
            <a:ext cx="11701358" cy="1077218"/>
          </a:xfrm>
          <a:prstGeom prst="rect">
            <a:avLst/>
          </a:prstGeom>
          <a:noFill/>
        </p:spPr>
        <p:txBody>
          <a:bodyPr wrap="square" rtlCol="0">
            <a:spAutoFit/>
          </a:bodyPr>
          <a:lstStyle/>
          <a:p>
            <a:r>
              <a:rPr lang="es-MX" sz="3200" i="0" dirty="0">
                <a:solidFill>
                  <a:schemeClr val="bg1"/>
                </a:solidFill>
                <a:effectLst/>
                <a:latin typeface="Open Sans" panose="020B0606030504020204" pitchFamily="34" charset="0"/>
              </a:rPr>
              <a:t>Modelo de Inteligencia Artificial Basado en </a:t>
            </a:r>
            <a:r>
              <a:rPr lang="es-MX" sz="3200" dirty="0">
                <a:solidFill>
                  <a:schemeClr val="bg1"/>
                </a:solidFill>
                <a:latin typeface="Open Sans" panose="020B0606030504020204" pitchFamily="34" charset="0"/>
              </a:rPr>
              <a:t>e</a:t>
            </a:r>
            <a:r>
              <a:rPr lang="es-MX" sz="3200" i="0" dirty="0">
                <a:solidFill>
                  <a:schemeClr val="bg1"/>
                </a:solidFill>
                <a:effectLst/>
                <a:latin typeface="Open Sans" panose="020B0606030504020204" pitchFamily="34" charset="0"/>
              </a:rPr>
              <a:t>l Procesamiento del Lenguaje Natural para la Generación De Código </a:t>
            </a:r>
            <a:r>
              <a:rPr lang="es-MX" sz="3200" i="0" dirty="0" err="1">
                <a:solidFill>
                  <a:schemeClr val="bg1"/>
                </a:solidFill>
                <a:effectLst/>
                <a:latin typeface="Open Sans" panose="020B0606030504020204" pitchFamily="34" charset="0"/>
              </a:rPr>
              <a:t>Css</a:t>
            </a:r>
            <a:endParaRPr lang="es-ES" sz="3200" dirty="0">
              <a:solidFill>
                <a:schemeClr val="bg1"/>
              </a:solidFill>
              <a:latin typeface="Segoe UI Light" panose="020B0502040204020203" pitchFamily="34" charset="0"/>
              <a:ea typeface="Fira Code Retina" pitchFamily="1" charset="0"/>
              <a:cs typeface="Segoe UI Light" panose="020B0502040204020203" pitchFamily="34" charset="0"/>
            </a:endParaRPr>
          </a:p>
        </p:txBody>
      </p:sp>
      <p:pic>
        <p:nvPicPr>
          <p:cNvPr id="17" name="Imagen 16">
            <a:extLst>
              <a:ext uri="{FF2B5EF4-FFF2-40B4-BE49-F238E27FC236}">
                <a16:creationId xmlns:a16="http://schemas.microsoft.com/office/drawing/2014/main" id="{1C99E4BF-5A83-DB85-22A6-ED134497CC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5488" y="443801"/>
            <a:ext cx="2052034" cy="2603440"/>
          </a:xfrm>
          <a:prstGeom prst="rect">
            <a:avLst/>
          </a:prstGeom>
          <a:noFill/>
          <a:ln>
            <a:noFill/>
          </a:ln>
        </p:spPr>
      </p:pic>
      <p:sp>
        <p:nvSpPr>
          <p:cNvPr id="21" name="CuadroTexto 20">
            <a:extLst>
              <a:ext uri="{FF2B5EF4-FFF2-40B4-BE49-F238E27FC236}">
                <a16:creationId xmlns:a16="http://schemas.microsoft.com/office/drawing/2014/main" id="{C86D4013-0344-0574-A34B-000F1FC9C275}"/>
              </a:ext>
            </a:extLst>
          </p:cNvPr>
          <p:cNvSpPr txBox="1"/>
          <p:nvPr/>
        </p:nvSpPr>
        <p:spPr>
          <a:xfrm>
            <a:off x="2407724" y="4447208"/>
            <a:ext cx="7376552" cy="830997"/>
          </a:xfrm>
          <a:prstGeom prst="rect">
            <a:avLst/>
          </a:prstGeom>
          <a:noFill/>
        </p:spPr>
        <p:txBody>
          <a:bodyPr wrap="square" rtlCol="0">
            <a:spAutoFit/>
          </a:bodyPr>
          <a:lstStyle/>
          <a:p>
            <a:pPr algn="ctr"/>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Universitario : Alex Tumiri Huanca</a:t>
            </a:r>
          </a:p>
          <a:p>
            <a:pPr algn="ctr"/>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Carrera : Ingeniería en Ciencias de la Computación</a:t>
            </a:r>
          </a:p>
        </p:txBody>
      </p:sp>
    </p:spTree>
    <p:extLst>
      <p:ext uri="{BB962C8B-B14F-4D97-AF65-F5344CB8AC3E}">
        <p14:creationId xmlns:p14="http://schemas.microsoft.com/office/powerpoint/2010/main" val="170081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4238932" y="3527063"/>
            <a:ext cx="2979110" cy="2812282"/>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7846741" y="1655945"/>
            <a:ext cx="4052959"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Modelo generador de CSS</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6869167" y="2077447"/>
            <a:ext cx="931159"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44" y="2155922"/>
            <a:ext cx="2707316" cy="2707316"/>
          </a:xfrm>
          <a:prstGeom prst="rect">
            <a:avLst/>
          </a:prstGeom>
        </p:spPr>
      </p:pic>
      <p:grpSp>
        <p:nvGrpSpPr>
          <p:cNvPr id="28" name="Grupo 27">
            <a:extLst>
              <a:ext uri="{FF2B5EF4-FFF2-40B4-BE49-F238E27FC236}">
                <a16:creationId xmlns:a16="http://schemas.microsoft.com/office/drawing/2014/main" id="{2660A1FE-3BC2-DFB1-F17F-A56B09915BF1}"/>
              </a:ext>
            </a:extLst>
          </p:cNvPr>
          <p:cNvGrpSpPr/>
          <p:nvPr/>
        </p:nvGrpSpPr>
        <p:grpSpPr>
          <a:xfrm>
            <a:off x="7194266" y="3325985"/>
            <a:ext cx="1031633" cy="533400"/>
            <a:chOff x="5120849" y="3017520"/>
            <a:chExt cx="2879148" cy="533400"/>
          </a:xfrm>
          <a:effectLst>
            <a:glow rad="228600">
              <a:srgbClr val="00F1FF">
                <a:alpha val="40000"/>
              </a:srgbClr>
            </a:glow>
          </a:effectLst>
        </p:grpSpPr>
        <p:cxnSp>
          <p:nvCxnSpPr>
            <p:cNvPr id="29" name="Conector recto 28">
              <a:extLst>
                <a:ext uri="{FF2B5EF4-FFF2-40B4-BE49-F238E27FC236}">
                  <a16:creationId xmlns:a16="http://schemas.microsoft.com/office/drawing/2014/main" id="{5CA3C669-98E9-01E7-E61E-79112CDE1C02}"/>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696C0562-86AB-A760-123A-20AF1BFB7752}"/>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1" name="Conector recto 30">
              <a:extLst>
                <a:ext uri="{FF2B5EF4-FFF2-40B4-BE49-F238E27FC236}">
                  <a16:creationId xmlns:a16="http://schemas.microsoft.com/office/drawing/2014/main" id="{8F9EE661-EEE8-3A6D-155D-6A84B763B7A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0" name="Grupo 39">
            <a:extLst>
              <a:ext uri="{FF2B5EF4-FFF2-40B4-BE49-F238E27FC236}">
                <a16:creationId xmlns:a16="http://schemas.microsoft.com/office/drawing/2014/main" id="{6B6153A7-F259-27EE-A8C5-759D3B317FB7}"/>
              </a:ext>
            </a:extLst>
          </p:cNvPr>
          <p:cNvGrpSpPr/>
          <p:nvPr/>
        </p:nvGrpSpPr>
        <p:grpSpPr>
          <a:xfrm flipH="1">
            <a:off x="3637225" y="2066176"/>
            <a:ext cx="1069404" cy="533400"/>
            <a:chOff x="5120849" y="3017520"/>
            <a:chExt cx="2879148" cy="533400"/>
          </a:xfrm>
          <a:effectLst>
            <a:glow rad="228600">
              <a:srgbClr val="00F1FF">
                <a:alpha val="40000"/>
              </a:srgbClr>
            </a:glow>
          </a:effectLst>
        </p:grpSpPr>
        <p:cxnSp>
          <p:nvCxnSpPr>
            <p:cNvPr id="41" name="Conector recto 40">
              <a:extLst>
                <a:ext uri="{FF2B5EF4-FFF2-40B4-BE49-F238E27FC236}">
                  <a16:creationId xmlns:a16="http://schemas.microsoft.com/office/drawing/2014/main" id="{7A3A800F-B8CE-E2CD-7B99-EC36867A761B}"/>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2" name="Conector recto 41">
              <a:extLst>
                <a:ext uri="{FF2B5EF4-FFF2-40B4-BE49-F238E27FC236}">
                  <a16:creationId xmlns:a16="http://schemas.microsoft.com/office/drawing/2014/main" id="{10F5EDCF-CDB0-6FEE-BE50-301096C29354}"/>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761FF778-FEE5-30B7-0BA0-F43A35AA505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4" name="Grupo 43">
            <a:extLst>
              <a:ext uri="{FF2B5EF4-FFF2-40B4-BE49-F238E27FC236}">
                <a16:creationId xmlns:a16="http://schemas.microsoft.com/office/drawing/2014/main" id="{42A2C09D-5341-A8FD-5841-DAB40F82870A}"/>
              </a:ext>
            </a:extLst>
          </p:cNvPr>
          <p:cNvGrpSpPr/>
          <p:nvPr/>
        </p:nvGrpSpPr>
        <p:grpSpPr>
          <a:xfrm flipH="1">
            <a:off x="3424584" y="3325985"/>
            <a:ext cx="975485" cy="533400"/>
            <a:chOff x="5120849" y="3017520"/>
            <a:chExt cx="2879148" cy="533400"/>
          </a:xfrm>
          <a:effectLst>
            <a:glow rad="228600">
              <a:srgbClr val="00F1FF">
                <a:alpha val="40000"/>
              </a:srgbClr>
            </a:glow>
          </a:effectLst>
        </p:grpSpPr>
        <p:cxnSp>
          <p:nvCxnSpPr>
            <p:cNvPr id="45" name="Conector recto 44">
              <a:extLst>
                <a:ext uri="{FF2B5EF4-FFF2-40B4-BE49-F238E27FC236}">
                  <a16:creationId xmlns:a16="http://schemas.microsoft.com/office/drawing/2014/main" id="{D9B96796-8D12-1BE0-5179-5E6522319D1F}"/>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AC4113A2-0DA5-D1F0-B3EC-AD0CC32EE0DA}"/>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E7DB5015-C468-9CA2-6850-501A162F7E4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51" name="CuadroTexto 50">
            <a:extLst>
              <a:ext uri="{FF2B5EF4-FFF2-40B4-BE49-F238E27FC236}">
                <a16:creationId xmlns:a16="http://schemas.microsoft.com/office/drawing/2014/main" id="{52500A0D-FC60-A4FE-A818-BB3674DB4360}"/>
              </a:ext>
            </a:extLst>
          </p:cNvPr>
          <p:cNvSpPr txBox="1"/>
          <p:nvPr/>
        </p:nvSpPr>
        <p:spPr>
          <a:xfrm>
            <a:off x="8318730" y="3002819"/>
            <a:ext cx="4052959" cy="646331"/>
          </a:xfrm>
          <a:prstGeom prst="rect">
            <a:avLst/>
          </a:prstGeom>
          <a:noFill/>
        </p:spPr>
        <p:txBody>
          <a:bodyPr wrap="square" rtlCol="0">
            <a:spAutoFit/>
          </a:bodyPr>
          <a:lstStyle/>
          <a:p>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00F1FF"/>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52" name="CuadroTexto 51">
            <a:extLst>
              <a:ext uri="{FF2B5EF4-FFF2-40B4-BE49-F238E27FC236}">
                <a16:creationId xmlns:a16="http://schemas.microsoft.com/office/drawing/2014/main" id="{8CEEC69C-63B9-E12A-5EAD-5038F7D1BB7E}"/>
              </a:ext>
            </a:extLst>
          </p:cNvPr>
          <p:cNvSpPr txBox="1"/>
          <p:nvPr/>
        </p:nvSpPr>
        <p:spPr>
          <a:xfrm>
            <a:off x="199901" y="2891173"/>
            <a:ext cx="3326253" cy="646331"/>
          </a:xfrm>
          <a:prstGeom prst="rect">
            <a:avLst/>
          </a:prstGeom>
          <a:noFill/>
        </p:spPr>
        <p:txBody>
          <a:bodyPr wrap="square" rtlCol="0">
            <a:spAutoFit/>
          </a:bodyPr>
          <a:lstStyle/>
          <a:p>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Modulo de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Previsualizacion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en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tiempo</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real</a:t>
            </a:r>
          </a:p>
        </p:txBody>
      </p:sp>
      <p:sp>
        <p:nvSpPr>
          <p:cNvPr id="53" name="CuadroTexto 52">
            <a:extLst>
              <a:ext uri="{FF2B5EF4-FFF2-40B4-BE49-F238E27FC236}">
                <a16:creationId xmlns:a16="http://schemas.microsoft.com/office/drawing/2014/main" id="{42C2EEEE-7E25-BF46-6661-E6B9BAD3A65B}"/>
              </a:ext>
            </a:extLst>
          </p:cNvPr>
          <p:cNvSpPr txBox="1"/>
          <p:nvPr/>
        </p:nvSpPr>
        <p:spPr>
          <a:xfrm>
            <a:off x="1552226" y="1861643"/>
            <a:ext cx="2171312"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Aplicación Web</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5479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3873926" y="4413529"/>
            <a:ext cx="4444145" cy="4328044"/>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08" y="2820686"/>
            <a:ext cx="1003127" cy="1003127"/>
          </a:xfrm>
          <a:prstGeom prst="rect">
            <a:avLst/>
          </a:prstGeom>
        </p:spPr>
      </p:pic>
      <p:pic>
        <p:nvPicPr>
          <p:cNvPr id="7" name="Imagen 6">
            <a:extLst>
              <a:ext uri="{FF2B5EF4-FFF2-40B4-BE49-F238E27FC236}">
                <a16:creationId xmlns:a16="http://schemas.microsoft.com/office/drawing/2014/main" id="{09F7D65A-9D02-6D47-A222-88A989EFB5FF}"/>
              </a:ext>
            </a:extLst>
          </p:cNvPr>
          <p:cNvPicPr>
            <a:picLocks noChangeAspect="1"/>
          </p:cNvPicPr>
          <p:nvPr/>
        </p:nvPicPr>
        <p:blipFill>
          <a:blip r:embed="rId4"/>
          <a:stretch>
            <a:fillRect/>
          </a:stretch>
        </p:blipFill>
        <p:spPr>
          <a:xfrm>
            <a:off x="551157" y="2780793"/>
            <a:ext cx="995933" cy="995933"/>
          </a:xfrm>
          <a:prstGeom prst="rect">
            <a:avLst/>
          </a:prstGeom>
        </p:spPr>
      </p:pic>
      <p:pic>
        <p:nvPicPr>
          <p:cNvPr id="14" name="Imagen 13">
            <a:extLst>
              <a:ext uri="{FF2B5EF4-FFF2-40B4-BE49-F238E27FC236}">
                <a16:creationId xmlns:a16="http://schemas.microsoft.com/office/drawing/2014/main" id="{D656C9D1-ED6F-53ED-8D5E-D999EDC7874D}"/>
              </a:ext>
            </a:extLst>
          </p:cNvPr>
          <p:cNvPicPr>
            <a:picLocks noChangeAspect="1"/>
          </p:cNvPicPr>
          <p:nvPr/>
        </p:nvPicPr>
        <p:blipFill>
          <a:blip r:embed="rId5"/>
          <a:stretch>
            <a:fillRect/>
          </a:stretch>
        </p:blipFill>
        <p:spPr>
          <a:xfrm>
            <a:off x="561538" y="997997"/>
            <a:ext cx="952907" cy="952907"/>
          </a:xfrm>
          <a:prstGeom prst="rect">
            <a:avLst/>
          </a:prstGeom>
        </p:spPr>
      </p:pic>
      <p:pic>
        <p:nvPicPr>
          <p:cNvPr id="18" name="Imagen 17">
            <a:extLst>
              <a:ext uri="{FF2B5EF4-FFF2-40B4-BE49-F238E27FC236}">
                <a16:creationId xmlns:a16="http://schemas.microsoft.com/office/drawing/2014/main" id="{BB7D9A63-41E5-CA3F-263D-81815112ED02}"/>
              </a:ext>
            </a:extLst>
          </p:cNvPr>
          <p:cNvPicPr>
            <a:picLocks noChangeAspect="1"/>
          </p:cNvPicPr>
          <p:nvPr/>
        </p:nvPicPr>
        <p:blipFill>
          <a:blip r:embed="rId6"/>
          <a:stretch>
            <a:fillRect/>
          </a:stretch>
        </p:blipFill>
        <p:spPr>
          <a:xfrm>
            <a:off x="2519652" y="2687626"/>
            <a:ext cx="1166648" cy="1166648"/>
          </a:xfrm>
          <a:prstGeom prst="rect">
            <a:avLst/>
          </a:prstGeom>
        </p:spPr>
      </p:pic>
      <p:pic>
        <p:nvPicPr>
          <p:cNvPr id="19" name="Imagen 18">
            <a:extLst>
              <a:ext uri="{FF2B5EF4-FFF2-40B4-BE49-F238E27FC236}">
                <a16:creationId xmlns:a16="http://schemas.microsoft.com/office/drawing/2014/main" id="{D3D94F19-EEFC-741E-4BCE-B0DF36E02A65}"/>
              </a:ext>
            </a:extLst>
          </p:cNvPr>
          <p:cNvPicPr>
            <a:picLocks noChangeAspect="1"/>
          </p:cNvPicPr>
          <p:nvPr/>
        </p:nvPicPr>
        <p:blipFill>
          <a:blip r:embed="rId7"/>
          <a:stretch>
            <a:fillRect/>
          </a:stretch>
        </p:blipFill>
        <p:spPr>
          <a:xfrm>
            <a:off x="1589681" y="2875161"/>
            <a:ext cx="807195" cy="807195"/>
          </a:xfrm>
          <a:prstGeom prst="rect">
            <a:avLst/>
          </a:prstGeom>
        </p:spPr>
      </p:pic>
      <p:pic>
        <p:nvPicPr>
          <p:cNvPr id="21" name="Imagen 20">
            <a:extLst>
              <a:ext uri="{FF2B5EF4-FFF2-40B4-BE49-F238E27FC236}">
                <a16:creationId xmlns:a16="http://schemas.microsoft.com/office/drawing/2014/main" id="{377BFF89-BDC6-061C-38E3-BD24859DF9AB}"/>
              </a:ext>
            </a:extLst>
          </p:cNvPr>
          <p:cNvPicPr>
            <a:picLocks noChangeAspect="1"/>
          </p:cNvPicPr>
          <p:nvPr/>
        </p:nvPicPr>
        <p:blipFill>
          <a:blip r:embed="rId7"/>
          <a:stretch>
            <a:fillRect/>
          </a:stretch>
        </p:blipFill>
        <p:spPr>
          <a:xfrm>
            <a:off x="5840485" y="2846517"/>
            <a:ext cx="807195" cy="807195"/>
          </a:xfrm>
          <a:prstGeom prst="rect">
            <a:avLst/>
          </a:prstGeom>
        </p:spPr>
      </p:pic>
      <p:pic>
        <p:nvPicPr>
          <p:cNvPr id="32" name="Imagen 31">
            <a:extLst>
              <a:ext uri="{FF2B5EF4-FFF2-40B4-BE49-F238E27FC236}">
                <a16:creationId xmlns:a16="http://schemas.microsoft.com/office/drawing/2014/main" id="{B6DBFF3B-6788-0647-6B4B-D068A78D313A}"/>
              </a:ext>
            </a:extLst>
          </p:cNvPr>
          <p:cNvPicPr>
            <a:picLocks noChangeAspect="1"/>
          </p:cNvPicPr>
          <p:nvPr/>
        </p:nvPicPr>
        <p:blipFill>
          <a:blip r:embed="rId8"/>
          <a:stretch>
            <a:fillRect/>
          </a:stretch>
        </p:blipFill>
        <p:spPr>
          <a:xfrm>
            <a:off x="6645329" y="2712429"/>
            <a:ext cx="1003127" cy="1003127"/>
          </a:xfrm>
          <a:prstGeom prst="rect">
            <a:avLst/>
          </a:prstGeom>
        </p:spPr>
      </p:pic>
      <p:pic>
        <p:nvPicPr>
          <p:cNvPr id="33" name="Imagen 32">
            <a:extLst>
              <a:ext uri="{FF2B5EF4-FFF2-40B4-BE49-F238E27FC236}">
                <a16:creationId xmlns:a16="http://schemas.microsoft.com/office/drawing/2014/main" id="{599185C8-9BBE-2E4A-C44F-E6002D3573D1}"/>
              </a:ext>
            </a:extLst>
          </p:cNvPr>
          <p:cNvPicPr>
            <a:picLocks noChangeAspect="1"/>
          </p:cNvPicPr>
          <p:nvPr/>
        </p:nvPicPr>
        <p:blipFill>
          <a:blip r:embed="rId7"/>
          <a:stretch>
            <a:fillRect/>
          </a:stretch>
        </p:blipFill>
        <p:spPr>
          <a:xfrm>
            <a:off x="7646105" y="2820686"/>
            <a:ext cx="807195" cy="807195"/>
          </a:xfrm>
          <a:prstGeom prst="rect">
            <a:avLst/>
          </a:prstGeom>
        </p:spPr>
      </p:pic>
      <p:pic>
        <p:nvPicPr>
          <p:cNvPr id="35" name="Imagen 34">
            <a:extLst>
              <a:ext uri="{FF2B5EF4-FFF2-40B4-BE49-F238E27FC236}">
                <a16:creationId xmlns:a16="http://schemas.microsoft.com/office/drawing/2014/main" id="{7C7FD6EF-20F2-04DC-B90D-6CDDF1CFAD7B}"/>
              </a:ext>
            </a:extLst>
          </p:cNvPr>
          <p:cNvPicPr>
            <a:picLocks noChangeAspect="1"/>
          </p:cNvPicPr>
          <p:nvPr/>
        </p:nvPicPr>
        <p:blipFill>
          <a:blip r:embed="rId9"/>
          <a:stretch>
            <a:fillRect/>
          </a:stretch>
        </p:blipFill>
        <p:spPr>
          <a:xfrm>
            <a:off x="10671336" y="2662411"/>
            <a:ext cx="925577" cy="925577"/>
          </a:xfrm>
          <a:prstGeom prst="rect">
            <a:avLst/>
          </a:prstGeom>
        </p:spPr>
      </p:pic>
      <p:pic>
        <p:nvPicPr>
          <p:cNvPr id="39" name="Imagen 38">
            <a:extLst>
              <a:ext uri="{FF2B5EF4-FFF2-40B4-BE49-F238E27FC236}">
                <a16:creationId xmlns:a16="http://schemas.microsoft.com/office/drawing/2014/main" id="{5B968E2E-569D-2FA4-C27B-2EC5B2836562}"/>
              </a:ext>
            </a:extLst>
          </p:cNvPr>
          <p:cNvPicPr>
            <a:picLocks noChangeAspect="1"/>
          </p:cNvPicPr>
          <p:nvPr/>
        </p:nvPicPr>
        <p:blipFill>
          <a:blip r:embed="rId10"/>
          <a:stretch>
            <a:fillRect/>
          </a:stretch>
        </p:blipFill>
        <p:spPr>
          <a:xfrm>
            <a:off x="8559150" y="2622580"/>
            <a:ext cx="1003127" cy="1003127"/>
          </a:xfrm>
          <a:prstGeom prst="rect">
            <a:avLst/>
          </a:prstGeom>
        </p:spPr>
      </p:pic>
      <p:pic>
        <p:nvPicPr>
          <p:cNvPr id="50" name="Imagen 49">
            <a:extLst>
              <a:ext uri="{FF2B5EF4-FFF2-40B4-BE49-F238E27FC236}">
                <a16:creationId xmlns:a16="http://schemas.microsoft.com/office/drawing/2014/main" id="{D8BC3FEB-67E8-4A44-0169-4B19B0D117AE}"/>
              </a:ext>
            </a:extLst>
          </p:cNvPr>
          <p:cNvPicPr>
            <a:picLocks noChangeAspect="1"/>
          </p:cNvPicPr>
          <p:nvPr/>
        </p:nvPicPr>
        <p:blipFill>
          <a:blip r:embed="rId7"/>
          <a:stretch>
            <a:fillRect/>
          </a:stretch>
        </p:blipFill>
        <p:spPr>
          <a:xfrm rot="5400000">
            <a:off x="8642926" y="1976470"/>
            <a:ext cx="656603" cy="656603"/>
          </a:xfrm>
          <a:prstGeom prst="rect">
            <a:avLst/>
          </a:prstGeom>
        </p:spPr>
      </p:pic>
      <p:pic>
        <p:nvPicPr>
          <p:cNvPr id="56" name="Imagen 55">
            <a:extLst>
              <a:ext uri="{FF2B5EF4-FFF2-40B4-BE49-F238E27FC236}">
                <a16:creationId xmlns:a16="http://schemas.microsoft.com/office/drawing/2014/main" id="{6394B5FA-F8F1-9AA8-7AB0-3E33B8962C60}"/>
              </a:ext>
            </a:extLst>
          </p:cNvPr>
          <p:cNvPicPr>
            <a:picLocks noChangeAspect="1"/>
          </p:cNvPicPr>
          <p:nvPr/>
        </p:nvPicPr>
        <p:blipFill>
          <a:blip r:embed="rId7"/>
          <a:stretch>
            <a:fillRect/>
          </a:stretch>
        </p:blipFill>
        <p:spPr>
          <a:xfrm>
            <a:off x="9665776" y="2780793"/>
            <a:ext cx="807195" cy="807195"/>
          </a:xfrm>
          <a:prstGeom prst="rect">
            <a:avLst/>
          </a:prstGeom>
        </p:spPr>
      </p:pic>
      <p:pic>
        <p:nvPicPr>
          <p:cNvPr id="57" name="Imagen 56">
            <a:extLst>
              <a:ext uri="{FF2B5EF4-FFF2-40B4-BE49-F238E27FC236}">
                <a16:creationId xmlns:a16="http://schemas.microsoft.com/office/drawing/2014/main" id="{01ACE241-24D3-257F-DF79-4D3E55F6E744}"/>
              </a:ext>
            </a:extLst>
          </p:cNvPr>
          <p:cNvPicPr>
            <a:picLocks noChangeAspect="1"/>
          </p:cNvPicPr>
          <p:nvPr/>
        </p:nvPicPr>
        <p:blipFill>
          <a:blip r:embed="rId7"/>
          <a:stretch>
            <a:fillRect/>
          </a:stretch>
        </p:blipFill>
        <p:spPr>
          <a:xfrm>
            <a:off x="3813852" y="2847313"/>
            <a:ext cx="807195" cy="807195"/>
          </a:xfrm>
          <a:prstGeom prst="rect">
            <a:avLst/>
          </a:prstGeom>
        </p:spPr>
      </p:pic>
      <p:grpSp>
        <p:nvGrpSpPr>
          <p:cNvPr id="61" name="Grupo 60">
            <a:extLst>
              <a:ext uri="{FF2B5EF4-FFF2-40B4-BE49-F238E27FC236}">
                <a16:creationId xmlns:a16="http://schemas.microsoft.com/office/drawing/2014/main" id="{6872F688-8845-AD5C-830A-615C5D82B13C}"/>
              </a:ext>
            </a:extLst>
          </p:cNvPr>
          <p:cNvGrpSpPr/>
          <p:nvPr/>
        </p:nvGrpSpPr>
        <p:grpSpPr>
          <a:xfrm>
            <a:off x="7886212" y="882445"/>
            <a:ext cx="2176267" cy="1198114"/>
            <a:chOff x="7101725" y="1198712"/>
            <a:chExt cx="2176267" cy="1198114"/>
          </a:xfrm>
        </p:grpSpPr>
        <p:pic>
          <p:nvPicPr>
            <p:cNvPr id="58" name="Imagen 57">
              <a:extLst>
                <a:ext uri="{FF2B5EF4-FFF2-40B4-BE49-F238E27FC236}">
                  <a16:creationId xmlns:a16="http://schemas.microsoft.com/office/drawing/2014/main" id="{A7D704DC-12F4-7B43-9E7F-BC0D2401404A}"/>
                </a:ext>
              </a:extLst>
            </p:cNvPr>
            <p:cNvPicPr>
              <a:picLocks noChangeAspect="1"/>
            </p:cNvPicPr>
            <p:nvPr/>
          </p:nvPicPr>
          <p:blipFill>
            <a:blip r:embed="rId8"/>
            <a:stretch>
              <a:fillRect/>
            </a:stretch>
          </p:blipFill>
          <p:spPr>
            <a:xfrm>
              <a:off x="8455695" y="1332593"/>
              <a:ext cx="822297" cy="822297"/>
            </a:xfrm>
            <a:prstGeom prst="rect">
              <a:avLst/>
            </a:prstGeom>
          </p:spPr>
        </p:pic>
        <p:pic>
          <p:nvPicPr>
            <p:cNvPr id="59" name="Imagen 58">
              <a:extLst>
                <a:ext uri="{FF2B5EF4-FFF2-40B4-BE49-F238E27FC236}">
                  <a16:creationId xmlns:a16="http://schemas.microsoft.com/office/drawing/2014/main" id="{F00948F5-1097-47A9-64A5-00758D92912B}"/>
                </a:ext>
              </a:extLst>
            </p:cNvPr>
            <p:cNvPicPr>
              <a:picLocks noChangeAspect="1"/>
            </p:cNvPicPr>
            <p:nvPr/>
          </p:nvPicPr>
          <p:blipFill>
            <a:blip r:embed="rId4"/>
            <a:stretch>
              <a:fillRect/>
            </a:stretch>
          </p:blipFill>
          <p:spPr>
            <a:xfrm>
              <a:off x="7101725" y="1343115"/>
              <a:ext cx="811775" cy="811775"/>
            </a:xfrm>
            <a:prstGeom prst="rect">
              <a:avLst/>
            </a:prstGeom>
          </p:spPr>
        </p:pic>
        <p:pic>
          <p:nvPicPr>
            <p:cNvPr id="60" name="Imagen 59">
              <a:extLst>
                <a:ext uri="{FF2B5EF4-FFF2-40B4-BE49-F238E27FC236}">
                  <a16:creationId xmlns:a16="http://schemas.microsoft.com/office/drawing/2014/main" id="{D1F42EAE-75A6-E20A-859E-3FDDAC3B0010}"/>
                </a:ext>
              </a:extLst>
            </p:cNvPr>
            <p:cNvPicPr>
              <a:picLocks noChangeAspect="1"/>
            </p:cNvPicPr>
            <p:nvPr/>
          </p:nvPicPr>
          <p:blipFill>
            <a:blip r:embed="rId11"/>
            <a:stretch>
              <a:fillRect/>
            </a:stretch>
          </p:blipFill>
          <p:spPr>
            <a:xfrm>
              <a:off x="7587684" y="1198712"/>
              <a:ext cx="1198114" cy="1198114"/>
            </a:xfrm>
            <a:prstGeom prst="rect">
              <a:avLst/>
            </a:prstGeom>
          </p:spPr>
        </p:pic>
      </p:grpSp>
      <p:pic>
        <p:nvPicPr>
          <p:cNvPr id="62" name="Imagen 61">
            <a:extLst>
              <a:ext uri="{FF2B5EF4-FFF2-40B4-BE49-F238E27FC236}">
                <a16:creationId xmlns:a16="http://schemas.microsoft.com/office/drawing/2014/main" id="{D5E1A5DC-E56C-058D-B6C7-D907826533EE}"/>
              </a:ext>
            </a:extLst>
          </p:cNvPr>
          <p:cNvPicPr>
            <a:picLocks noChangeAspect="1"/>
          </p:cNvPicPr>
          <p:nvPr/>
        </p:nvPicPr>
        <p:blipFill>
          <a:blip r:embed="rId7"/>
          <a:stretch>
            <a:fillRect/>
          </a:stretch>
        </p:blipFill>
        <p:spPr>
          <a:xfrm rot="5400000">
            <a:off x="709689" y="2018597"/>
            <a:ext cx="656603" cy="656603"/>
          </a:xfrm>
          <a:prstGeom prst="rect">
            <a:avLst/>
          </a:prstGeom>
        </p:spPr>
      </p:pic>
      <p:pic>
        <p:nvPicPr>
          <p:cNvPr id="8" name="Imagen 7">
            <a:extLst>
              <a:ext uri="{FF2B5EF4-FFF2-40B4-BE49-F238E27FC236}">
                <a16:creationId xmlns:a16="http://schemas.microsoft.com/office/drawing/2014/main" id="{A6AED8E9-FDDB-CF5D-AEDA-7BF859B0276A}"/>
              </a:ext>
            </a:extLst>
          </p:cNvPr>
          <p:cNvPicPr>
            <a:picLocks noChangeAspect="1"/>
          </p:cNvPicPr>
          <p:nvPr/>
        </p:nvPicPr>
        <p:blipFill>
          <a:blip r:embed="rId12"/>
          <a:stretch>
            <a:fillRect/>
          </a:stretch>
        </p:blipFill>
        <p:spPr>
          <a:xfrm>
            <a:off x="2505554" y="4935348"/>
            <a:ext cx="876448" cy="1149202"/>
          </a:xfrm>
          <a:prstGeom prst="rect">
            <a:avLst/>
          </a:prstGeom>
        </p:spPr>
      </p:pic>
      <p:sp>
        <p:nvSpPr>
          <p:cNvPr id="11" name="CuadroTexto 10">
            <a:extLst>
              <a:ext uri="{FF2B5EF4-FFF2-40B4-BE49-F238E27FC236}">
                <a16:creationId xmlns:a16="http://schemas.microsoft.com/office/drawing/2014/main" id="{994B1E13-427C-7F52-D1A7-2186549D84D3}"/>
              </a:ext>
            </a:extLst>
          </p:cNvPr>
          <p:cNvSpPr txBox="1"/>
          <p:nvPr/>
        </p:nvSpPr>
        <p:spPr>
          <a:xfrm>
            <a:off x="507231" y="4131232"/>
            <a:ext cx="5191490" cy="369332"/>
          </a:xfrm>
          <a:prstGeom prst="rect">
            <a:avLst/>
          </a:prstGeom>
          <a:noFill/>
          <a:effectLst>
            <a:glow rad="228600">
              <a:srgbClr val="00F1FF">
                <a:alpha val="40000"/>
              </a:srgbClr>
            </a:glow>
          </a:effectLst>
        </p:spPr>
        <p:txBody>
          <a:bodyPr wrap="square" rtlCol="0">
            <a:spAutoFit/>
          </a:bodyPr>
          <a:lstStyle/>
          <a:p>
            <a:r>
              <a:rPr lang="es-CO" dirty="0">
                <a:solidFill>
                  <a:srgbClr val="00F1FF"/>
                </a:solidFill>
                <a:latin typeface="Raleway Black" pitchFamily="2" charset="0"/>
              </a:rPr>
              <a:t>AJUSTE FINO DE MODELO PRE-ENTRENADO</a:t>
            </a:r>
            <a:endParaRPr lang="en-US" dirty="0">
              <a:solidFill>
                <a:srgbClr val="00F1FF"/>
              </a:solidFill>
              <a:latin typeface="Raleway Black" pitchFamily="2" charset="0"/>
            </a:endParaRPr>
          </a:p>
        </p:txBody>
      </p:sp>
      <p:pic>
        <p:nvPicPr>
          <p:cNvPr id="12" name="Imagen 11">
            <a:extLst>
              <a:ext uri="{FF2B5EF4-FFF2-40B4-BE49-F238E27FC236}">
                <a16:creationId xmlns:a16="http://schemas.microsoft.com/office/drawing/2014/main" id="{DF5B0D0C-90F0-B0BA-2D7A-D922A1C2A15C}"/>
              </a:ext>
            </a:extLst>
          </p:cNvPr>
          <p:cNvPicPr>
            <a:picLocks noChangeAspect="1"/>
          </p:cNvPicPr>
          <p:nvPr/>
        </p:nvPicPr>
        <p:blipFill>
          <a:blip r:embed="rId8"/>
          <a:stretch>
            <a:fillRect/>
          </a:stretch>
        </p:blipFill>
        <p:spPr>
          <a:xfrm>
            <a:off x="501651" y="4949440"/>
            <a:ext cx="1003127" cy="1003127"/>
          </a:xfrm>
          <a:prstGeom prst="rect">
            <a:avLst/>
          </a:prstGeom>
        </p:spPr>
      </p:pic>
      <p:pic>
        <p:nvPicPr>
          <p:cNvPr id="13" name="Imagen 12">
            <a:extLst>
              <a:ext uri="{FF2B5EF4-FFF2-40B4-BE49-F238E27FC236}">
                <a16:creationId xmlns:a16="http://schemas.microsoft.com/office/drawing/2014/main" id="{8C7321F8-2B7A-E325-813B-BE4AC86F8698}"/>
              </a:ext>
            </a:extLst>
          </p:cNvPr>
          <p:cNvPicPr>
            <a:picLocks noChangeAspect="1"/>
          </p:cNvPicPr>
          <p:nvPr/>
        </p:nvPicPr>
        <p:blipFill>
          <a:blip r:embed="rId7"/>
          <a:stretch>
            <a:fillRect/>
          </a:stretch>
        </p:blipFill>
        <p:spPr>
          <a:xfrm>
            <a:off x="1502427" y="5057697"/>
            <a:ext cx="807195" cy="807195"/>
          </a:xfrm>
          <a:prstGeom prst="rect">
            <a:avLst/>
          </a:prstGeom>
        </p:spPr>
      </p:pic>
      <p:pic>
        <p:nvPicPr>
          <p:cNvPr id="15" name="Imagen 14">
            <a:extLst>
              <a:ext uri="{FF2B5EF4-FFF2-40B4-BE49-F238E27FC236}">
                <a16:creationId xmlns:a16="http://schemas.microsoft.com/office/drawing/2014/main" id="{F355149A-9133-0576-C0A0-D382384E9FBC}"/>
              </a:ext>
            </a:extLst>
          </p:cNvPr>
          <p:cNvPicPr>
            <a:picLocks noChangeAspect="1"/>
          </p:cNvPicPr>
          <p:nvPr/>
        </p:nvPicPr>
        <p:blipFill>
          <a:blip r:embed="rId7"/>
          <a:stretch>
            <a:fillRect/>
          </a:stretch>
        </p:blipFill>
        <p:spPr>
          <a:xfrm>
            <a:off x="3678106" y="5057697"/>
            <a:ext cx="807195" cy="807195"/>
          </a:xfrm>
          <a:prstGeom prst="rect">
            <a:avLst/>
          </a:prstGeom>
        </p:spPr>
      </p:pic>
      <p:pic>
        <p:nvPicPr>
          <p:cNvPr id="16" name="Imagen 15">
            <a:extLst>
              <a:ext uri="{FF2B5EF4-FFF2-40B4-BE49-F238E27FC236}">
                <a16:creationId xmlns:a16="http://schemas.microsoft.com/office/drawing/2014/main" id="{E8B698D2-F6D7-F89A-12F4-4C24FF74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92" y="4920260"/>
            <a:ext cx="1003127" cy="1003127"/>
          </a:xfrm>
          <a:prstGeom prst="rect">
            <a:avLst/>
          </a:prstGeom>
        </p:spPr>
      </p:pic>
      <p:pic>
        <p:nvPicPr>
          <p:cNvPr id="17" name="Imagen 16">
            <a:extLst>
              <a:ext uri="{FF2B5EF4-FFF2-40B4-BE49-F238E27FC236}">
                <a16:creationId xmlns:a16="http://schemas.microsoft.com/office/drawing/2014/main" id="{7E0BCF3C-9E78-DA51-F1A1-2AAA79043D34}"/>
              </a:ext>
            </a:extLst>
          </p:cNvPr>
          <p:cNvPicPr>
            <a:picLocks noChangeAspect="1"/>
          </p:cNvPicPr>
          <p:nvPr/>
        </p:nvPicPr>
        <p:blipFill>
          <a:blip r:embed="rId7"/>
          <a:stretch>
            <a:fillRect/>
          </a:stretch>
        </p:blipFill>
        <p:spPr>
          <a:xfrm>
            <a:off x="6073693" y="5040855"/>
            <a:ext cx="807195" cy="807195"/>
          </a:xfrm>
          <a:prstGeom prst="rect">
            <a:avLst/>
          </a:prstGeom>
        </p:spPr>
      </p:pic>
      <p:pic>
        <p:nvPicPr>
          <p:cNvPr id="24" name="Imagen 23">
            <a:extLst>
              <a:ext uri="{FF2B5EF4-FFF2-40B4-BE49-F238E27FC236}">
                <a16:creationId xmlns:a16="http://schemas.microsoft.com/office/drawing/2014/main" id="{A0154002-3CAC-72DC-4E5D-05FC274FE5A5}"/>
              </a:ext>
            </a:extLst>
          </p:cNvPr>
          <p:cNvPicPr>
            <a:picLocks noChangeAspect="1"/>
          </p:cNvPicPr>
          <p:nvPr/>
        </p:nvPicPr>
        <p:blipFill>
          <a:blip r:embed="rId13"/>
          <a:stretch>
            <a:fillRect/>
          </a:stretch>
        </p:blipFill>
        <p:spPr>
          <a:xfrm>
            <a:off x="4748645" y="4931059"/>
            <a:ext cx="985990" cy="985990"/>
          </a:xfrm>
          <a:prstGeom prst="rect">
            <a:avLst/>
          </a:prstGeom>
        </p:spPr>
      </p:pic>
    </p:spTree>
    <p:extLst>
      <p:ext uri="{BB962C8B-B14F-4D97-AF65-F5344CB8AC3E}">
        <p14:creationId xmlns:p14="http://schemas.microsoft.com/office/powerpoint/2010/main" val="401569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uadroTexto 1">
            <a:extLst>
              <a:ext uri="{FF2B5EF4-FFF2-40B4-BE49-F238E27FC236}">
                <a16:creationId xmlns:a16="http://schemas.microsoft.com/office/drawing/2014/main" id="{6E2C753E-031A-A0F4-0EE3-13832C10421D}"/>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3" name="Imagen 2">
            <a:extLst>
              <a:ext uri="{FF2B5EF4-FFF2-40B4-BE49-F238E27FC236}">
                <a16:creationId xmlns:a16="http://schemas.microsoft.com/office/drawing/2014/main" id="{9931345E-3A9F-6870-A9C0-48440B29AC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986" y="992394"/>
            <a:ext cx="7652025" cy="5185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40093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56451" y="2832295"/>
            <a:ext cx="5192447" cy="707886"/>
          </a:xfrm>
          <a:prstGeom prst="rect">
            <a:avLst/>
          </a:prstGeom>
          <a:noFill/>
        </p:spPr>
        <p:txBody>
          <a:bodyPr wrap="none" rtlCol="0">
            <a:spAutoFit/>
          </a:bodyPr>
          <a:lstStyle/>
          <a:p>
            <a:r>
              <a:rPr lang="en-US" sz="4000" dirty="0" err="1">
                <a:solidFill>
                  <a:srgbClr val="EB9734"/>
                </a:solidFill>
                <a:latin typeface="Raleway Black" pitchFamily="2" charset="0"/>
              </a:rPr>
              <a:t>OBJETIVO</a:t>
            </a:r>
            <a:r>
              <a:rPr lang="en-US" sz="4000" dirty="0">
                <a:solidFill>
                  <a:srgbClr val="EB9734"/>
                </a:solidFill>
                <a:latin typeface="Raleway Black" pitchFamily="2" charset="0"/>
              </a:rPr>
              <a:t> GENERAL</a:t>
            </a:r>
          </a:p>
        </p:txBody>
      </p:sp>
    </p:spTree>
    <p:extLst>
      <p:ext uri="{BB962C8B-B14F-4D97-AF65-F5344CB8AC3E}">
        <p14:creationId xmlns:p14="http://schemas.microsoft.com/office/powerpoint/2010/main" val="300334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459845" y="1919667"/>
            <a:ext cx="9447892" cy="2308324"/>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modelo de inteligencia artificial basado en el campo del Procesamiento del Lenguaje Natural para la </a:t>
            </a:r>
            <a:r>
              <a:rPr lang="es-MX" sz="2400" dirty="0">
                <a:solidFill>
                  <a:schemeClr val="accent2"/>
                </a:solidFill>
                <a:latin typeface="Raleway Black" pitchFamily="2" charset="0"/>
                <a:ea typeface="Open Sans SemiBold" panose="020B0706030804020204" pitchFamily="34" charset="0"/>
                <a:cs typeface="Open Sans SemiBold" panose="020B0706030804020204" pitchFamily="34" charset="0"/>
              </a:rPr>
              <a:t>generación de código CSS predefinido</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que facilite el trabajo de los desarrolladores de software, reduciendo así el tiempo de desarrollo al generar diseños predefinidos y personalizables.</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693640" cy="523220"/>
          </a:xfrm>
          <a:prstGeom prst="rect">
            <a:avLst/>
          </a:prstGeom>
          <a:noFill/>
        </p:spPr>
        <p:txBody>
          <a:bodyPr wrap="none" rtlCol="0">
            <a:spAutoFit/>
          </a:bodyPr>
          <a:lstStyle/>
          <a:p>
            <a:r>
              <a:rPr lang="en-US" sz="2800" dirty="0" err="1">
                <a:solidFill>
                  <a:srgbClr val="EB9734"/>
                </a:solidFill>
                <a:latin typeface="Raleway Black" pitchFamily="2" charset="0"/>
              </a:rPr>
              <a:t>OBJETIVO</a:t>
            </a:r>
            <a:r>
              <a:rPr lang="en-US" sz="2800" dirty="0">
                <a:solidFill>
                  <a:srgbClr val="EB9734"/>
                </a:solidFill>
                <a:latin typeface="Raleway Black" pitchFamily="2" charset="0"/>
              </a:rPr>
              <a:t> GENERAL</a:t>
            </a: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889770" y="555950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11177418">
            <a:off x="-224239" y="5645429"/>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014284" y="2801938"/>
            <a:ext cx="6420347"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544493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669760" y="472935"/>
            <a:ext cx="4554452"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956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360214" y="2832295"/>
            <a:ext cx="4060727"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2661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2208865"/>
            <a:ext cx="1010674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busca reducir los procesos repetitivos que un desarrollo de software puede tener a la hora de desarrollar con CSS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desarrolladores de software siempre enfrentan dificultades a la hora de desarrollar software de calidad. Al desarrollar una plataforma web que permite generación código CSS, previsualización en tiempo real de estilos CSS y etiquetas HTML y el ahorro de tiempo en pruebas y desarrollo a los ingenieros de software, se espera contribuir a la solución de este problema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42046" y="1383970"/>
            <a:ext cx="375295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Tecnológica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7103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67485" y="1727587"/>
            <a:ext cx="10106742"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desarrollo web, incluido el diseño y la implementación de CSS, puede ser abrumador para los principiantes debido a la complejidad y la cantidad de información que necesitan asimilar. Al ofrecer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asistencia personalizada y contextualizada a través del modelo de inteligencia artificial</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puede ayudar a reducir la curva de aprendizaje y hacer que el proceso sea más accesible y menos intimidante.</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Al eliminar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las barreras para los programadores principiantes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brindando la oportunidad de contribuir con nuevas ideas y soluciones creativas al mundo del desarrollo web. Esto puede llevar a una mayor innovación en el diseño y la implementación de sitios web y aplicaciones, enriqueciendo la experiencia en línea para los ingenieros de software.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34519" y="1256261"/>
            <a:ext cx="288572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Social</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41993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897804" y="2902198"/>
            <a:ext cx="5127861" cy="707886"/>
          </a:xfrm>
          <a:prstGeom prst="rect">
            <a:avLst/>
          </a:prstGeom>
          <a:noFill/>
        </p:spPr>
        <p:txBody>
          <a:bodyPr wrap="square">
            <a:spAutoFit/>
          </a:bodyPr>
          <a:lstStyle/>
          <a:p>
            <a:r>
              <a:rPr lang="es-CO" sz="4000" dirty="0">
                <a:solidFill>
                  <a:srgbClr val="00F1FF"/>
                </a:solidFill>
                <a:latin typeface="Raleway Black" pitchFamily="2" charset="0"/>
              </a:rPr>
              <a:t>ANTECEDENTES</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338609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1936100" y="2894271"/>
            <a:ext cx="9140644"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2857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En la actualidad existen muchos tipos de productos de software en los cuales la arquitectura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 sido implementada en modelos de IA, algunos de los productos en los que se aplica esta tecnología en la actualidad son:</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6814686"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Transformer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y Modelos de IA en la actualidad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3BF79D7D-49BD-F64B-E5E7-715D4939CC34}"/>
              </a:ext>
            </a:extLst>
          </p:cNvPr>
          <p:cNvSpPr txBox="1"/>
          <p:nvPr/>
        </p:nvSpPr>
        <p:spPr>
          <a:xfrm>
            <a:off x="2768909" y="3159566"/>
            <a:ext cx="6848350" cy="1938992"/>
          </a:xfrm>
          <a:prstGeom prst="rect">
            <a:avLst/>
          </a:prstGeom>
          <a:noFill/>
        </p:spPr>
        <p:txBody>
          <a:bodyPr wrap="none" rtlCol="0">
            <a:spAutoFit/>
          </a:bodyPr>
          <a:lstStyle/>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Motores de búsqueda</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datos y minería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Generación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Reconocimiento de voz y procesamiento de audio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Aplicaciones de recomendación y personalización</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Seguridad y detección de fraudes</a:t>
            </a:r>
          </a:p>
        </p:txBody>
      </p:sp>
    </p:spTree>
    <p:extLst>
      <p:ext uri="{BB962C8B-B14F-4D97-AF65-F5344CB8AC3E}">
        <p14:creationId xmlns:p14="http://schemas.microsoft.com/office/powerpoint/2010/main" val="248586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37092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Casos de uso de un Modelo de Inteligencia Artificial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2BD315E4-48C4-9437-01DD-A2F09EC77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318" y="1693355"/>
            <a:ext cx="8489364" cy="4704949"/>
          </a:xfrm>
          <a:prstGeom prst="rect">
            <a:avLst/>
          </a:prstGeom>
          <a:noFill/>
          <a:ln>
            <a:noFill/>
          </a:ln>
        </p:spPr>
      </p:pic>
    </p:spTree>
    <p:extLst>
      <p:ext uri="{BB962C8B-B14F-4D97-AF65-F5344CB8AC3E}">
        <p14:creationId xmlns:p14="http://schemas.microsoft.com/office/powerpoint/2010/main" val="390953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090981" y="2902198"/>
            <a:ext cx="6779161" cy="707886"/>
          </a:xfrm>
          <a:prstGeom prst="rect">
            <a:avLst/>
          </a:prstGeom>
          <a:noFill/>
        </p:spPr>
        <p:txBody>
          <a:bodyPr wrap="square">
            <a:spAutoFit/>
          </a:bodyPr>
          <a:lstStyle/>
          <a:p>
            <a:r>
              <a:rPr lang="es-CO" sz="4000" dirty="0">
                <a:solidFill>
                  <a:srgbClr val="00F1FF"/>
                </a:solidFill>
                <a:latin typeface="Raleway Black" pitchFamily="2" charset="0"/>
              </a:rPr>
              <a:t>ANTECEDENTE TEÓRICO</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231429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000D7A3-C136-915E-B6EE-13E2200E6F0C}"/>
              </a:ext>
            </a:extLst>
          </p:cNvPr>
          <p:cNvSpPr txBox="1"/>
          <p:nvPr/>
        </p:nvSpPr>
        <p:spPr>
          <a:xfrm>
            <a:off x="486957" y="3640692"/>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Modelos Generadores de textos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538731" y="1335614"/>
            <a:ext cx="10073461" cy="461665"/>
          </a:xfrm>
          <a:prstGeom prst="rect">
            <a:avLst/>
          </a:prstGeom>
          <a:noFill/>
        </p:spPr>
        <p:txBody>
          <a:bodyPr wrap="square" rtlCol="0">
            <a:spAutoFit/>
          </a:bodyPr>
          <a:lstStyle/>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Impacto de la Inteligencia Artificial en el Desarrollo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486957" y="4130242"/>
            <a:ext cx="10447206"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En la actualidad hay muchas herramientas de inteligencia artificial de generación de texto y código algunas de estas son </a:t>
            </a:r>
            <a:r>
              <a:rPr lang="es-MX" dirty="0" err="1">
                <a:solidFill>
                  <a:schemeClr val="bg1"/>
                </a:solidFill>
              </a:rPr>
              <a:t>OpenAI</a:t>
            </a:r>
            <a:r>
              <a:rPr lang="es-MX" dirty="0">
                <a:solidFill>
                  <a:schemeClr val="bg1"/>
                </a:solidFill>
              </a:rPr>
              <a:t> Codex y </a:t>
            </a:r>
            <a:r>
              <a:rPr lang="es-MX" dirty="0" err="1">
                <a:solidFill>
                  <a:schemeClr val="bg1"/>
                </a:solidFill>
              </a:rPr>
              <a:t>GPT</a:t>
            </a:r>
            <a:r>
              <a:rPr lang="es-MX" dirty="0">
                <a:solidFill>
                  <a:schemeClr val="bg1"/>
                </a:solidFill>
              </a:rPr>
              <a:t>-4, </a:t>
            </a:r>
            <a:r>
              <a:rPr lang="es-MX" dirty="0" err="1">
                <a:solidFill>
                  <a:schemeClr val="bg1"/>
                </a:solidFill>
              </a:rPr>
              <a:t>DeepCode</a:t>
            </a:r>
            <a:r>
              <a:rPr lang="es-MX" dirty="0">
                <a:solidFill>
                  <a:schemeClr val="bg1"/>
                </a:solidFill>
              </a:rPr>
              <a:t>, </a:t>
            </a:r>
            <a:r>
              <a:rPr lang="es-MX" dirty="0" err="1">
                <a:solidFill>
                  <a:schemeClr val="bg1"/>
                </a:solidFill>
              </a:rPr>
              <a:t>Bard</a:t>
            </a:r>
            <a:r>
              <a:rPr lang="es-MX" dirty="0">
                <a:solidFill>
                  <a:schemeClr val="bg1"/>
                </a:solidFill>
              </a:rPr>
              <a:t>, </a:t>
            </a:r>
            <a:r>
              <a:rPr lang="es-MX" dirty="0" err="1">
                <a:solidFill>
                  <a:schemeClr val="bg1"/>
                </a:solidFill>
              </a:rPr>
              <a:t>ChatGPT</a:t>
            </a:r>
            <a:r>
              <a:rPr lang="es-MX" dirty="0">
                <a:solidFill>
                  <a:schemeClr val="bg1"/>
                </a:solidFill>
              </a:rPr>
              <a:t> que en la actualidad se encuentra en su cuarta versión y ha revolucionado la manera en que entendemos la inteligencia artificial y sus aplicaciones en nuestro diario vivir, incluso ha causado preocupación en la comunidad científica por el avance que la inteligencia ha tenido aproximadamente en tan solo cinco años.</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538731" y="1871331"/>
            <a:ext cx="10395432" cy="1077218"/>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Esta ola de inteligencia artificial impactará el trabajo de los desarrolladores de software, así que es importante estar preparados. Los desarrolladores deben entender en qué consisten dichas tecnologías y cómo pueden aplicarlas, tanto en el ciclo de vida de desarrollo de software como en las aplicaciones mismas.</a:t>
            </a:r>
            <a:endParaRPr lang="es-CO" dirty="0">
              <a:solidFill>
                <a:schemeClr val="bg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722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495322" y="801798"/>
            <a:ext cx="7201356"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¿Qué es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1049952" y="1748118"/>
            <a:ext cx="1243365" cy="84106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upo 4">
            <a:extLst>
              <a:ext uri="{FF2B5EF4-FFF2-40B4-BE49-F238E27FC236}">
                <a16:creationId xmlns:a16="http://schemas.microsoft.com/office/drawing/2014/main" id="{C172B1B9-DB1C-86D6-0D22-8D7C5A68A1BE}"/>
              </a:ext>
            </a:extLst>
          </p:cNvPr>
          <p:cNvGrpSpPr/>
          <p:nvPr/>
        </p:nvGrpSpPr>
        <p:grpSpPr>
          <a:xfrm flipH="1" flipV="1">
            <a:off x="9759656" y="4001518"/>
            <a:ext cx="1772303" cy="1027681"/>
            <a:chOff x="5120849" y="3017520"/>
            <a:chExt cx="2879148" cy="533400"/>
          </a:xfrm>
          <a:effectLst>
            <a:glow rad="228600">
              <a:srgbClr val="00F1FF">
                <a:alpha val="40000"/>
              </a:srgbClr>
            </a:glow>
          </a:effectLst>
        </p:grpSpPr>
        <p:cxnSp>
          <p:nvCxnSpPr>
            <p:cNvPr id="28" name="Conector recto 27">
              <a:extLst>
                <a:ext uri="{FF2B5EF4-FFF2-40B4-BE49-F238E27FC236}">
                  <a16:creationId xmlns:a16="http://schemas.microsoft.com/office/drawing/2014/main" id="{5AEEAEEB-D3E8-B415-65BF-0745BFFB71C1}"/>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269FB365-C197-E389-4062-874DBA440F7D}"/>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3694BD3A-1CEB-A8C2-4EAF-CD2BF2ECD4F2}"/>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31" name="CuadroTexto 30">
            <a:extLst>
              <a:ext uri="{FF2B5EF4-FFF2-40B4-BE49-F238E27FC236}">
                <a16:creationId xmlns:a16="http://schemas.microsoft.com/office/drawing/2014/main" id="{FA8B308A-87AA-D965-BB48-CAABFC56BDDD}"/>
              </a:ext>
            </a:extLst>
          </p:cNvPr>
          <p:cNvSpPr txBox="1"/>
          <p:nvPr/>
        </p:nvSpPr>
        <p:spPr>
          <a:xfrm>
            <a:off x="2464924" y="1286554"/>
            <a:ext cx="7739468"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modelo de inteligencia artificial (IA) es una representación matemática o computacional que se utiliza para simular el comportamiento inteligente de un sistema. </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81990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94396" y="2894271"/>
            <a:ext cx="8460971" cy="707886"/>
          </a:xfrm>
          <a:prstGeom prst="rect">
            <a:avLst/>
          </a:prstGeom>
          <a:noFill/>
        </p:spPr>
        <p:txBody>
          <a:bodyPr wrap="none" rtlCol="0">
            <a:spAutoFit/>
          </a:bodyPr>
          <a:lstStyle/>
          <a:p>
            <a:r>
              <a:rPr lang="es-CO" sz="4000" dirty="0">
                <a:solidFill>
                  <a:srgbClr val="EB9734"/>
                </a:solidFill>
                <a:latin typeface="Raleway Black" pitchFamily="2" charset="0"/>
              </a:rPr>
              <a:t>MARCO TEÓRICO DEL CONTEXTO</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53832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9579286" y="1681358"/>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9289970" y="31648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36737" y="3728610"/>
            <a:ext cx="7409401"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Más precisión:</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Cuando se utiliza CSS, el tamaño y posicionamiento de los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elementos que conforman la web será exacto..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26933" y="1617950"/>
            <a:ext cx="7225007"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Los lenguajes de hojas de estilo surgieron con la introducción de Internet y el crecimiento exponencial del lenguaje HTML.</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7897519" y="2564359"/>
            <a:ext cx="1401574" cy="124569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7894483" y="4816442"/>
            <a:ext cx="3026341" cy="119112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385609" y="251206"/>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26934" y="4262444"/>
            <a:ext cx="7281160"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Mejora los tiempos de carga:</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 la introducción del CSS se ha dividido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contenido y apariencia, por lo que se obtienen archivos más ligeros..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26934" y="2184866"/>
            <a:ext cx="7440110"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El organismo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World</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Wide Web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Consortium</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es el encargado de</a:t>
            </a:r>
          </a:p>
          <a:p>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crear todos los estándares relacionados con la web y el que creo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26934" y="4799037"/>
            <a:ext cx="7649851" cy="784830"/>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Preprocesador CSS:</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Un preprocesador CSS es un programa que te permite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añadir características que no existen en CSS puro, como variables, mezclas,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selectores anidados, entre otros.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26934" y="2738864"/>
            <a:ext cx="7281160" cy="784830"/>
          </a:xfrm>
          <a:prstGeom prst="rect">
            <a:avLst/>
          </a:prstGeom>
          <a:noFill/>
        </p:spPr>
        <p:txBody>
          <a:bodyPr wrap="square" rtlCol="0">
            <a:spAutoFit/>
          </a:bodyPr>
          <a:lstStyle/>
          <a:p>
            <a:pPr marL="285750" indent="-285750" algn="just">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En 1997, el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decide separar los trabajos del grupo de HTML en tres secciones: el grupo de trabajo de HTML, el grupo de trabajo de DOM y el grupo de trabajo de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9351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480357"/>
            <a:ext cx="10622029"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son un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modelo computacional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inspirado en el sistema nervioso biológico. </a:t>
            </a: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simple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Una red neuronal básica tiene neuronas artificiales interconectadas en tres capas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943350" lvl="8"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Entrada</a:t>
            </a:r>
          </a:p>
          <a:p>
            <a:pPr marL="3943350" lvl="8"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Oculta</a:t>
            </a:r>
          </a:p>
          <a:p>
            <a:pPr marL="3943350" lvl="8"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Salida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00737" y="532413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pic>
        <p:nvPicPr>
          <p:cNvPr id="9" name="Imagen 8">
            <a:extLst>
              <a:ext uri="{FF2B5EF4-FFF2-40B4-BE49-F238E27FC236}">
                <a16:creationId xmlns:a16="http://schemas.microsoft.com/office/drawing/2014/main" id="{7F94AD67-E74E-0198-9546-A19BC532D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7754" y="3931242"/>
            <a:ext cx="4936490" cy="2493010"/>
          </a:xfrm>
          <a:prstGeom prst="rect">
            <a:avLst/>
          </a:prstGeom>
          <a:noFill/>
          <a:ln>
            <a:noFill/>
          </a:ln>
        </p:spPr>
      </p:pic>
    </p:spTree>
    <p:extLst>
      <p:ext uri="{BB962C8B-B14F-4D97-AF65-F5344CB8AC3E}">
        <p14:creationId xmlns:p14="http://schemas.microsoft.com/office/powerpoint/2010/main" val="401658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87570" y="539315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17466" y="520301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91181" y="972040"/>
            <a:ext cx="10940816" cy="954107"/>
          </a:xfrm>
          <a:prstGeom prst="rect">
            <a:avLst/>
          </a:prstGeom>
          <a:noFill/>
        </p:spPr>
        <p:txBody>
          <a:bodyPr wrap="none" rtlCol="0">
            <a:spAutoFit/>
          </a:bodyPr>
          <a:lstStyle/>
          <a:p>
            <a:r>
              <a:rPr lang="en-US" sz="2400" dirty="0">
                <a:solidFill>
                  <a:srgbClr val="EB9734"/>
                </a:solidFill>
                <a:latin typeface="Raleway Black" pitchFamily="2" charset="0"/>
              </a:rPr>
              <a:t>Transformer</a:t>
            </a: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una arquitectura de redes neuronales que aprende contexto y, por lo tanto, significado </a:t>
            </a:r>
          </a:p>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mediante el seguimiento de relaciones en datos secuenciales como las palabras de una oración.</a:t>
            </a:r>
            <a:endParaRPr lang="en-US" sz="1600" dirty="0">
              <a:solidFill>
                <a:srgbClr val="EB9734"/>
              </a:solidFill>
              <a:latin typeface="Raleway Black" pitchFamily="2" charset="0"/>
            </a:endParaRPr>
          </a:p>
        </p:txBody>
      </p:sp>
      <p:pic>
        <p:nvPicPr>
          <p:cNvPr id="9" name="Imagen 8">
            <a:extLst>
              <a:ext uri="{FF2B5EF4-FFF2-40B4-BE49-F238E27FC236}">
                <a16:creationId xmlns:a16="http://schemas.microsoft.com/office/drawing/2014/main" id="{45491E93-B102-FC1C-1F92-01D3615F870D}"/>
              </a:ext>
            </a:extLst>
          </p:cNvPr>
          <p:cNvPicPr>
            <a:picLocks noChangeAspect="1"/>
          </p:cNvPicPr>
          <p:nvPr/>
        </p:nvPicPr>
        <p:blipFill>
          <a:blip r:embed="rId3"/>
          <a:stretch>
            <a:fillRect/>
          </a:stretch>
        </p:blipFill>
        <p:spPr>
          <a:xfrm>
            <a:off x="633444" y="3119771"/>
            <a:ext cx="1552304" cy="1552304"/>
          </a:xfrm>
          <a:prstGeom prst="rect">
            <a:avLst/>
          </a:prstGeom>
        </p:spPr>
      </p:pic>
      <p:pic>
        <p:nvPicPr>
          <p:cNvPr id="10" name="Imagen 9">
            <a:extLst>
              <a:ext uri="{FF2B5EF4-FFF2-40B4-BE49-F238E27FC236}">
                <a16:creationId xmlns:a16="http://schemas.microsoft.com/office/drawing/2014/main" id="{676A91D3-E036-3950-73F2-E6EF5FA6AFD7}"/>
              </a:ext>
            </a:extLst>
          </p:cNvPr>
          <p:cNvPicPr>
            <a:picLocks noChangeAspect="1"/>
          </p:cNvPicPr>
          <p:nvPr/>
        </p:nvPicPr>
        <p:blipFill>
          <a:blip r:embed="rId4"/>
          <a:stretch>
            <a:fillRect/>
          </a:stretch>
        </p:blipFill>
        <p:spPr>
          <a:xfrm>
            <a:off x="2301448" y="3568803"/>
            <a:ext cx="807195" cy="807195"/>
          </a:xfrm>
          <a:prstGeom prst="rect">
            <a:avLst/>
          </a:prstGeom>
        </p:spPr>
      </p:pic>
      <p:pic>
        <p:nvPicPr>
          <p:cNvPr id="12" name="Imagen 11">
            <a:extLst>
              <a:ext uri="{FF2B5EF4-FFF2-40B4-BE49-F238E27FC236}">
                <a16:creationId xmlns:a16="http://schemas.microsoft.com/office/drawing/2014/main" id="{3B421A35-19B5-FD7B-A68E-6C498E8896BA}"/>
              </a:ext>
            </a:extLst>
          </p:cNvPr>
          <p:cNvPicPr>
            <a:picLocks noChangeAspect="1"/>
          </p:cNvPicPr>
          <p:nvPr/>
        </p:nvPicPr>
        <p:blipFill>
          <a:blip r:embed="rId5"/>
          <a:stretch>
            <a:fillRect/>
          </a:stretch>
        </p:blipFill>
        <p:spPr>
          <a:xfrm>
            <a:off x="9416068" y="3071841"/>
            <a:ext cx="1648161" cy="1648161"/>
          </a:xfrm>
          <a:prstGeom prst="rect">
            <a:avLst/>
          </a:prstGeom>
        </p:spPr>
      </p:pic>
      <p:pic>
        <p:nvPicPr>
          <p:cNvPr id="13" name="Imagen 12">
            <a:extLst>
              <a:ext uri="{FF2B5EF4-FFF2-40B4-BE49-F238E27FC236}">
                <a16:creationId xmlns:a16="http://schemas.microsoft.com/office/drawing/2014/main" id="{E34330B4-F858-E34F-CFBA-5DE320906DCD}"/>
              </a:ext>
            </a:extLst>
          </p:cNvPr>
          <p:cNvPicPr>
            <a:picLocks noChangeAspect="1"/>
          </p:cNvPicPr>
          <p:nvPr/>
        </p:nvPicPr>
        <p:blipFill>
          <a:blip r:embed="rId4"/>
          <a:stretch>
            <a:fillRect/>
          </a:stretch>
        </p:blipFill>
        <p:spPr>
          <a:xfrm>
            <a:off x="8337652" y="3492325"/>
            <a:ext cx="807195" cy="807195"/>
          </a:xfrm>
          <a:prstGeom prst="rect">
            <a:avLst/>
          </a:prstGeom>
        </p:spPr>
      </p:pic>
      <p:pic>
        <p:nvPicPr>
          <p:cNvPr id="14" name="Imagen 13">
            <a:extLst>
              <a:ext uri="{FF2B5EF4-FFF2-40B4-BE49-F238E27FC236}">
                <a16:creationId xmlns:a16="http://schemas.microsoft.com/office/drawing/2014/main" id="{90289E3A-34E2-2D16-19D0-129994EBBC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70288" y="2055651"/>
            <a:ext cx="4305719" cy="4531388"/>
          </a:xfrm>
          <a:prstGeom prst="rect">
            <a:avLst/>
          </a:prstGeom>
          <a:noFill/>
          <a:ln>
            <a:noFill/>
          </a:ln>
        </p:spPr>
      </p:pic>
    </p:spTree>
    <p:extLst>
      <p:ext uri="{BB962C8B-B14F-4D97-AF65-F5344CB8AC3E}">
        <p14:creationId xmlns:p14="http://schemas.microsoft.com/office/powerpoint/2010/main" val="427604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000D7A3-C136-915E-B6EE-13E2200E6F0C}"/>
              </a:ext>
            </a:extLst>
          </p:cNvPr>
          <p:cNvSpPr txBox="1"/>
          <p:nvPr/>
        </p:nvSpPr>
        <p:spPr>
          <a:xfrm>
            <a:off x="3242031" y="3719644"/>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Tecnologías mas usadas de CSS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758812" y="1508087"/>
            <a:ext cx="4570482" cy="461665"/>
          </a:xfrm>
          <a:prstGeom prst="rect">
            <a:avLst/>
          </a:prstGeom>
          <a:noFill/>
        </p:spPr>
        <p:txBody>
          <a:bodyPr wrap="non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Desarrolladores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000259" y="1344505"/>
            <a:ext cx="4015843"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Breve Introducción a CSS</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3242031" y="4242864"/>
            <a:ext cx="4845901" cy="1815882"/>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Según el sitio web </a:t>
            </a:r>
            <a:r>
              <a:rPr lang="es-MX" dirty="0" err="1">
                <a:solidFill>
                  <a:schemeClr val="bg1"/>
                </a:solidFill>
              </a:rPr>
              <a:t>BuiltWith</a:t>
            </a:r>
            <a:r>
              <a:rPr lang="es-MX" dirty="0">
                <a:solidFill>
                  <a:schemeClr val="bg1"/>
                </a:solidFill>
              </a:rPr>
              <a:t>, que rastrea el uso de tecnologías web en todo el mundo, Bootstrap es la librería de CSS más utilizada en la actualidad, con un 16% de participación de mercado. Le sigue </a:t>
            </a:r>
            <a:r>
              <a:rPr lang="es-MX" dirty="0" err="1">
                <a:solidFill>
                  <a:schemeClr val="bg1"/>
                </a:solidFill>
              </a:rPr>
              <a:t>Materialize</a:t>
            </a:r>
            <a:r>
              <a:rPr lang="es-MX" dirty="0">
                <a:solidFill>
                  <a:schemeClr val="bg1"/>
                </a:solidFill>
              </a:rPr>
              <a:t> CSS con un 0,9%, </a:t>
            </a:r>
            <a:r>
              <a:rPr lang="es-MX" dirty="0" err="1">
                <a:solidFill>
                  <a:schemeClr val="bg1"/>
                </a:solidFill>
              </a:rPr>
              <a:t>Foundation</a:t>
            </a:r>
            <a:r>
              <a:rPr lang="es-MX" dirty="0">
                <a:solidFill>
                  <a:schemeClr val="bg1"/>
                </a:solidFill>
              </a:rPr>
              <a:t> con un 0,8%, </a:t>
            </a:r>
            <a:r>
              <a:rPr lang="es-MX" dirty="0" err="1">
                <a:solidFill>
                  <a:schemeClr val="bg1"/>
                </a:solidFill>
              </a:rPr>
              <a:t>Tailwind</a:t>
            </a:r>
            <a:r>
              <a:rPr lang="es-MX" dirty="0">
                <a:solidFill>
                  <a:schemeClr val="bg1"/>
                </a:solidFill>
              </a:rPr>
              <a:t> CSS con un 0,6% etc.</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6758812" y="1890880"/>
            <a:ext cx="4432929"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chemeClr val="bg1"/>
                </a:solidFill>
              </a:rPr>
              <a:t>Los </a:t>
            </a:r>
            <a:r>
              <a:rPr lang="en-US" dirty="0" err="1">
                <a:solidFill>
                  <a:schemeClr val="bg1"/>
                </a:solidFill>
              </a:rPr>
              <a:t>desarrolladores</a:t>
            </a:r>
            <a:r>
              <a:rPr lang="en-US" dirty="0">
                <a:solidFill>
                  <a:schemeClr val="bg1"/>
                </a:solidFill>
              </a:rPr>
              <a:t> de software </a:t>
            </a:r>
            <a:r>
              <a:rPr lang="es-MX" dirty="0">
                <a:solidFill>
                  <a:schemeClr val="bg1"/>
                </a:solidFill>
              </a:rPr>
              <a:t>sobre todo especializados en la implementación de diseños e interfaces gráficas </a:t>
            </a:r>
            <a:r>
              <a:rPr lang="en-US" dirty="0" err="1">
                <a:solidFill>
                  <a:schemeClr val="bg1"/>
                </a:solidFill>
              </a:rPr>
              <a:t>durante</a:t>
            </a:r>
            <a:r>
              <a:rPr lang="en-US" dirty="0">
                <a:solidFill>
                  <a:schemeClr val="bg1"/>
                </a:solidFill>
              </a:rPr>
              <a:t> </a:t>
            </a:r>
            <a:r>
              <a:rPr lang="en-US" dirty="0" err="1">
                <a:solidFill>
                  <a:schemeClr val="bg1"/>
                </a:solidFill>
              </a:rPr>
              <a:t>mucho</a:t>
            </a:r>
            <a:r>
              <a:rPr lang="en-US" dirty="0">
                <a:solidFill>
                  <a:schemeClr val="bg1"/>
                </a:solidFill>
              </a:rPr>
              <a:t> </a:t>
            </a:r>
            <a:r>
              <a:rPr lang="en-US" dirty="0" err="1">
                <a:solidFill>
                  <a:schemeClr val="bg1"/>
                </a:solidFill>
              </a:rPr>
              <a:t>tiempo</a:t>
            </a:r>
            <a:r>
              <a:rPr lang="en-US" dirty="0">
                <a:solidFill>
                  <a:schemeClr val="bg1"/>
                </a:solidFill>
              </a:rPr>
              <a:t> </a:t>
            </a:r>
            <a:r>
              <a:rPr lang="en-US" dirty="0" err="1">
                <a:solidFill>
                  <a:schemeClr val="bg1"/>
                </a:solidFill>
              </a:rPr>
              <a:t>han</a:t>
            </a:r>
            <a:r>
              <a:rPr lang="en-US" dirty="0">
                <a:solidFill>
                  <a:schemeClr val="bg1"/>
                </a:solidFill>
              </a:rPr>
              <a:t> </a:t>
            </a:r>
            <a:r>
              <a:rPr lang="en-US" dirty="0" err="1">
                <a:solidFill>
                  <a:schemeClr val="bg1"/>
                </a:solidFill>
              </a:rPr>
              <a:t>intentado</a:t>
            </a:r>
            <a:r>
              <a:rPr lang="en-US" dirty="0">
                <a:solidFill>
                  <a:schemeClr val="bg1"/>
                </a:solidFill>
              </a:rPr>
              <a:t> </a:t>
            </a:r>
            <a:r>
              <a:rPr lang="en-US" dirty="0" err="1">
                <a:solidFill>
                  <a:schemeClr val="bg1"/>
                </a:solidFill>
              </a:rPr>
              <a:t>hacer</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trabajo</a:t>
            </a:r>
            <a:r>
              <a:rPr lang="en-US" dirty="0">
                <a:solidFill>
                  <a:schemeClr val="bg1"/>
                </a:solidFill>
              </a:rPr>
              <a:t> mas </a:t>
            </a:r>
            <a:r>
              <a:rPr lang="en-US" dirty="0" err="1">
                <a:solidFill>
                  <a:schemeClr val="bg1"/>
                </a:solidFill>
              </a:rPr>
              <a:t>eficiente</a:t>
            </a:r>
            <a:r>
              <a:rPr lang="en-US" dirty="0">
                <a:solidFill>
                  <a:schemeClr val="bg1"/>
                </a:solidFill>
              </a:rPr>
              <a:t> y </a:t>
            </a:r>
            <a:r>
              <a:rPr lang="en-US" dirty="0" err="1">
                <a:solidFill>
                  <a:schemeClr val="bg1"/>
                </a:solidFill>
              </a:rPr>
              <a:t>productivo</a:t>
            </a:r>
            <a:r>
              <a:rPr lang="en-US" dirty="0">
                <a:solidFill>
                  <a:schemeClr val="bg1"/>
                </a:solidFill>
              </a:rPr>
              <a:t>.</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000259" y="1814917"/>
            <a:ext cx="3922608" cy="1323439"/>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 la actualidad el lenguaje de diseño y programación CSS tiene muchas, librerías,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API’s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Frameworks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y es utilizado en todos los navegadores y plataformas web del mundo.</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4438495" y="242101"/>
            <a:ext cx="299953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ANTECEDENTES</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58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1" name="Imagen 10">
            <a:extLst>
              <a:ext uri="{FF2B5EF4-FFF2-40B4-BE49-F238E27FC236}">
                <a16:creationId xmlns:a16="http://schemas.microsoft.com/office/drawing/2014/main" id="{387892CA-1906-3A2E-6E6A-109F6D0A0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373" y="3108108"/>
            <a:ext cx="3220451" cy="1555441"/>
          </a:xfrm>
          <a:prstGeom prst="rect">
            <a:avLst/>
          </a:prstGeom>
          <a:noFill/>
          <a:ln>
            <a:noFill/>
          </a:ln>
        </p:spPr>
      </p:pic>
      <p:pic>
        <p:nvPicPr>
          <p:cNvPr id="10" name="Imagen 9">
            <a:extLst>
              <a:ext uri="{FF2B5EF4-FFF2-40B4-BE49-F238E27FC236}">
                <a16:creationId xmlns:a16="http://schemas.microsoft.com/office/drawing/2014/main" id="{38291EE3-238B-F4CC-9197-4B256222C7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5625" y="2389581"/>
            <a:ext cx="2117618" cy="2956322"/>
          </a:xfrm>
          <a:prstGeom prst="rect">
            <a:avLst/>
          </a:prstGeom>
          <a:noFill/>
          <a:ln>
            <a:noFill/>
          </a:ln>
        </p:spPr>
      </p:pic>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5"/>
          <a:stretch>
            <a:fillRect/>
          </a:stretch>
        </p:blipFill>
        <p:spPr>
          <a:xfrm>
            <a:off x="3754737" y="3377974"/>
            <a:ext cx="807195" cy="807195"/>
          </a:xfrm>
          <a:prstGeom prst="rect">
            <a:avLst/>
          </a:prstGeom>
        </p:spPr>
      </p:pic>
      <p:pic>
        <p:nvPicPr>
          <p:cNvPr id="13" name="Imagen 12">
            <a:extLst>
              <a:ext uri="{FF2B5EF4-FFF2-40B4-BE49-F238E27FC236}">
                <a16:creationId xmlns:a16="http://schemas.microsoft.com/office/drawing/2014/main" id="{95423249-80D2-E835-2FD5-28F9AB2AC526}"/>
              </a:ext>
            </a:extLst>
          </p:cNvPr>
          <p:cNvPicPr>
            <a:picLocks noChangeAspect="1"/>
          </p:cNvPicPr>
          <p:nvPr/>
        </p:nvPicPr>
        <p:blipFill>
          <a:blip r:embed="rId5"/>
          <a:stretch>
            <a:fillRect/>
          </a:stretch>
        </p:blipFill>
        <p:spPr>
          <a:xfrm>
            <a:off x="7217435" y="3300054"/>
            <a:ext cx="807195" cy="807195"/>
          </a:xfrm>
          <a:prstGeom prst="rect">
            <a:avLst/>
          </a:prstGeom>
        </p:spPr>
      </p:pic>
      <p:pic>
        <p:nvPicPr>
          <p:cNvPr id="14" name="Imagen 13">
            <a:extLst>
              <a:ext uri="{FF2B5EF4-FFF2-40B4-BE49-F238E27FC236}">
                <a16:creationId xmlns:a16="http://schemas.microsoft.com/office/drawing/2014/main" id="{2B37DA95-C295-7A3C-4891-9BCF911D7A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18822" y="2389581"/>
            <a:ext cx="2969587" cy="2820720"/>
          </a:xfrm>
          <a:prstGeom prst="rect">
            <a:avLst/>
          </a:prstGeom>
          <a:noFill/>
          <a:ln>
            <a:noFill/>
          </a:ln>
        </p:spPr>
      </p:pic>
    </p:spTree>
    <p:extLst>
      <p:ext uri="{BB962C8B-B14F-4D97-AF65-F5344CB8AC3E}">
        <p14:creationId xmlns:p14="http://schemas.microsoft.com/office/powerpoint/2010/main" val="7426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5585770" y="3429000"/>
            <a:ext cx="828477" cy="828477"/>
          </a:xfrm>
          <a:prstGeom prst="rect">
            <a:avLst/>
          </a:prstGeom>
        </p:spPr>
      </p:pic>
      <p:pic>
        <p:nvPicPr>
          <p:cNvPr id="17" name="Imagen 16">
            <a:extLst>
              <a:ext uri="{FF2B5EF4-FFF2-40B4-BE49-F238E27FC236}">
                <a16:creationId xmlns:a16="http://schemas.microsoft.com/office/drawing/2014/main" id="{9A0E4ED9-5505-C6B7-9095-694C76826E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0898" y="2141548"/>
            <a:ext cx="4140084" cy="3381048"/>
          </a:xfrm>
          <a:prstGeom prst="rect">
            <a:avLst/>
          </a:prstGeom>
          <a:noFill/>
          <a:ln>
            <a:noFill/>
          </a:ln>
        </p:spPr>
      </p:pic>
      <p:pic>
        <p:nvPicPr>
          <p:cNvPr id="2" name="Imagen 1">
            <a:extLst>
              <a:ext uri="{FF2B5EF4-FFF2-40B4-BE49-F238E27FC236}">
                <a16:creationId xmlns:a16="http://schemas.microsoft.com/office/drawing/2014/main" id="{1A46B901-1617-FA55-1890-C5D17121A1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69658" y="2141548"/>
            <a:ext cx="4714129" cy="3497462"/>
          </a:xfrm>
          <a:prstGeom prst="rect">
            <a:avLst/>
          </a:prstGeom>
          <a:noFill/>
          <a:ln>
            <a:noFill/>
          </a:ln>
        </p:spPr>
      </p:pic>
    </p:spTree>
    <p:extLst>
      <p:ext uri="{BB962C8B-B14F-4D97-AF65-F5344CB8AC3E}">
        <p14:creationId xmlns:p14="http://schemas.microsoft.com/office/powerpoint/2010/main" val="34238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6107155" y="3429000"/>
            <a:ext cx="746915" cy="746915"/>
          </a:xfrm>
          <a:prstGeom prst="rect">
            <a:avLst/>
          </a:prstGeom>
        </p:spPr>
      </p:pic>
      <p:pic>
        <p:nvPicPr>
          <p:cNvPr id="4" name="Imagen 3">
            <a:extLst>
              <a:ext uri="{FF2B5EF4-FFF2-40B4-BE49-F238E27FC236}">
                <a16:creationId xmlns:a16="http://schemas.microsoft.com/office/drawing/2014/main" id="{0E969B35-93A7-DB87-7E4B-A5EDFE314E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677" y="2106725"/>
            <a:ext cx="4980712" cy="3450694"/>
          </a:xfrm>
          <a:prstGeom prst="rect">
            <a:avLst/>
          </a:prstGeom>
          <a:noFill/>
          <a:ln>
            <a:noFill/>
          </a:ln>
        </p:spPr>
      </p:pic>
      <p:pic>
        <p:nvPicPr>
          <p:cNvPr id="5" name="Imagen 4">
            <a:extLst>
              <a:ext uri="{FF2B5EF4-FFF2-40B4-BE49-F238E27FC236}">
                <a16:creationId xmlns:a16="http://schemas.microsoft.com/office/drawing/2014/main" id="{C65964C0-7E23-5F79-CF5C-321BF33EB5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49836" y="1488800"/>
            <a:ext cx="3475918" cy="4444053"/>
          </a:xfrm>
          <a:prstGeom prst="rect">
            <a:avLst/>
          </a:prstGeom>
          <a:noFill/>
          <a:ln>
            <a:noFill/>
          </a:ln>
        </p:spPr>
      </p:pic>
    </p:spTree>
    <p:extLst>
      <p:ext uri="{BB962C8B-B14F-4D97-AF65-F5344CB8AC3E}">
        <p14:creationId xmlns:p14="http://schemas.microsoft.com/office/powerpoint/2010/main" val="112538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3108643" y="3361201"/>
            <a:ext cx="746915" cy="746915"/>
          </a:xfrm>
          <a:prstGeom prst="rect">
            <a:avLst/>
          </a:prstGeom>
        </p:spPr>
      </p:pic>
      <p:pic>
        <p:nvPicPr>
          <p:cNvPr id="2" name="Imagen 1">
            <a:extLst>
              <a:ext uri="{FF2B5EF4-FFF2-40B4-BE49-F238E27FC236}">
                <a16:creationId xmlns:a16="http://schemas.microsoft.com/office/drawing/2014/main" id="{F8239712-F6A5-00C6-0228-B40D0D84DD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769" y="2031117"/>
            <a:ext cx="2783399" cy="3695141"/>
          </a:xfrm>
          <a:prstGeom prst="rect">
            <a:avLst/>
          </a:prstGeom>
          <a:noFill/>
          <a:ln>
            <a:noFill/>
          </a:ln>
        </p:spPr>
      </p:pic>
      <p:pic>
        <p:nvPicPr>
          <p:cNvPr id="3" name="Imagen 2">
            <a:extLst>
              <a:ext uri="{FF2B5EF4-FFF2-40B4-BE49-F238E27FC236}">
                <a16:creationId xmlns:a16="http://schemas.microsoft.com/office/drawing/2014/main" id="{478A4EC0-832D-1C46-404A-A28BB2474DF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8364" y="2539916"/>
            <a:ext cx="3652214" cy="2677541"/>
          </a:xfrm>
          <a:prstGeom prst="rect">
            <a:avLst/>
          </a:prstGeom>
          <a:noFill/>
          <a:ln>
            <a:noFill/>
          </a:ln>
        </p:spPr>
      </p:pic>
      <p:pic>
        <p:nvPicPr>
          <p:cNvPr id="6" name="Imagen 5">
            <a:extLst>
              <a:ext uri="{FF2B5EF4-FFF2-40B4-BE49-F238E27FC236}">
                <a16:creationId xmlns:a16="http://schemas.microsoft.com/office/drawing/2014/main" id="{3B75E4DC-B04E-41F3-AE25-993CECD0F97C}"/>
              </a:ext>
            </a:extLst>
          </p:cNvPr>
          <p:cNvPicPr>
            <a:picLocks noChangeAspect="1"/>
          </p:cNvPicPr>
          <p:nvPr/>
        </p:nvPicPr>
        <p:blipFill>
          <a:blip r:embed="rId3"/>
          <a:stretch>
            <a:fillRect/>
          </a:stretch>
        </p:blipFill>
        <p:spPr>
          <a:xfrm>
            <a:off x="7873384" y="3361200"/>
            <a:ext cx="746915" cy="746915"/>
          </a:xfrm>
          <a:prstGeom prst="rect">
            <a:avLst/>
          </a:prstGeom>
        </p:spPr>
      </p:pic>
      <p:pic>
        <p:nvPicPr>
          <p:cNvPr id="7" name="Imagen 6">
            <a:extLst>
              <a:ext uri="{FF2B5EF4-FFF2-40B4-BE49-F238E27FC236}">
                <a16:creationId xmlns:a16="http://schemas.microsoft.com/office/drawing/2014/main" id="{07B9E3FE-F406-1BD7-C64E-BB2EAD9E790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32387" y="1861168"/>
            <a:ext cx="2642173" cy="3746978"/>
          </a:xfrm>
          <a:prstGeom prst="rect">
            <a:avLst/>
          </a:prstGeom>
          <a:noFill/>
          <a:ln>
            <a:noFill/>
          </a:ln>
        </p:spPr>
      </p:pic>
    </p:spTree>
    <p:extLst>
      <p:ext uri="{BB962C8B-B14F-4D97-AF65-F5344CB8AC3E}">
        <p14:creationId xmlns:p14="http://schemas.microsoft.com/office/powerpoint/2010/main" val="46314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3288434" y="3263492"/>
            <a:ext cx="746915" cy="746915"/>
          </a:xfrm>
          <a:prstGeom prst="rect">
            <a:avLst/>
          </a:prstGeom>
        </p:spPr>
      </p:pic>
      <p:pic>
        <p:nvPicPr>
          <p:cNvPr id="4" name="Imagen 3">
            <a:extLst>
              <a:ext uri="{FF2B5EF4-FFF2-40B4-BE49-F238E27FC236}">
                <a16:creationId xmlns:a16="http://schemas.microsoft.com/office/drawing/2014/main" id="{27F37E2F-526A-94B1-20F6-8348B32420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445" y="2096594"/>
            <a:ext cx="2656905" cy="3080713"/>
          </a:xfrm>
          <a:prstGeom prst="rect">
            <a:avLst/>
          </a:prstGeom>
          <a:noFill/>
          <a:ln>
            <a:noFill/>
          </a:ln>
        </p:spPr>
      </p:pic>
      <p:pic>
        <p:nvPicPr>
          <p:cNvPr id="5" name="Imagen 4">
            <a:extLst>
              <a:ext uri="{FF2B5EF4-FFF2-40B4-BE49-F238E27FC236}">
                <a16:creationId xmlns:a16="http://schemas.microsoft.com/office/drawing/2014/main" id="{115BAB9F-B98E-59FA-AA28-28519CC6C2E2}"/>
              </a:ext>
            </a:extLst>
          </p:cNvPr>
          <p:cNvPicPr>
            <a:picLocks noChangeAspect="1"/>
          </p:cNvPicPr>
          <p:nvPr/>
        </p:nvPicPr>
        <p:blipFill>
          <a:blip r:embed="rId5"/>
          <a:stretch>
            <a:fillRect/>
          </a:stretch>
        </p:blipFill>
        <p:spPr>
          <a:xfrm>
            <a:off x="4246433" y="2096594"/>
            <a:ext cx="2732890" cy="3080713"/>
          </a:xfrm>
          <a:prstGeom prst="rect">
            <a:avLst/>
          </a:prstGeom>
        </p:spPr>
      </p:pic>
      <p:pic>
        <p:nvPicPr>
          <p:cNvPr id="9" name="Imagen 8">
            <a:extLst>
              <a:ext uri="{FF2B5EF4-FFF2-40B4-BE49-F238E27FC236}">
                <a16:creationId xmlns:a16="http://schemas.microsoft.com/office/drawing/2014/main" id="{3B13CBA3-F417-549F-7C5F-AE299690985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45759" y="1612261"/>
            <a:ext cx="3027189" cy="4049375"/>
          </a:xfrm>
          <a:prstGeom prst="rect">
            <a:avLst/>
          </a:prstGeom>
          <a:noFill/>
          <a:ln>
            <a:noFill/>
          </a:ln>
        </p:spPr>
      </p:pic>
      <p:pic>
        <p:nvPicPr>
          <p:cNvPr id="10" name="Imagen 9">
            <a:extLst>
              <a:ext uri="{FF2B5EF4-FFF2-40B4-BE49-F238E27FC236}">
                <a16:creationId xmlns:a16="http://schemas.microsoft.com/office/drawing/2014/main" id="{2D6FE66C-B586-F938-CF54-57FCA5C41B42}"/>
              </a:ext>
            </a:extLst>
          </p:cNvPr>
          <p:cNvPicPr>
            <a:picLocks noChangeAspect="1"/>
          </p:cNvPicPr>
          <p:nvPr/>
        </p:nvPicPr>
        <p:blipFill>
          <a:blip r:embed="rId3"/>
          <a:stretch>
            <a:fillRect/>
          </a:stretch>
        </p:blipFill>
        <p:spPr>
          <a:xfrm>
            <a:off x="7380024" y="3263492"/>
            <a:ext cx="746915" cy="746915"/>
          </a:xfrm>
          <a:prstGeom prst="rect">
            <a:avLst/>
          </a:prstGeom>
        </p:spPr>
      </p:pic>
    </p:spTree>
    <p:extLst>
      <p:ext uri="{BB962C8B-B14F-4D97-AF65-F5344CB8AC3E}">
        <p14:creationId xmlns:p14="http://schemas.microsoft.com/office/powerpoint/2010/main" val="279232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12" name="Imagen 11">
            <a:extLst>
              <a:ext uri="{FF2B5EF4-FFF2-40B4-BE49-F238E27FC236}">
                <a16:creationId xmlns:a16="http://schemas.microsoft.com/office/drawing/2014/main" id="{75E268B6-6F1C-C78E-F37B-3130E2E901D4}"/>
              </a:ext>
            </a:extLst>
          </p:cNvPr>
          <p:cNvPicPr>
            <a:picLocks noChangeAspect="1"/>
          </p:cNvPicPr>
          <p:nvPr/>
        </p:nvPicPr>
        <p:blipFill>
          <a:blip r:embed="rId3"/>
          <a:stretch>
            <a:fillRect/>
          </a:stretch>
        </p:blipFill>
        <p:spPr>
          <a:xfrm>
            <a:off x="3288434" y="3263492"/>
            <a:ext cx="746915" cy="746915"/>
          </a:xfrm>
          <a:prstGeom prst="rect">
            <a:avLst/>
          </a:prstGeom>
        </p:spPr>
      </p:pic>
      <p:pic>
        <p:nvPicPr>
          <p:cNvPr id="10" name="Imagen 9">
            <a:extLst>
              <a:ext uri="{FF2B5EF4-FFF2-40B4-BE49-F238E27FC236}">
                <a16:creationId xmlns:a16="http://schemas.microsoft.com/office/drawing/2014/main" id="{2D6FE66C-B586-F938-CF54-57FCA5C41B42}"/>
              </a:ext>
            </a:extLst>
          </p:cNvPr>
          <p:cNvPicPr>
            <a:picLocks noChangeAspect="1"/>
          </p:cNvPicPr>
          <p:nvPr/>
        </p:nvPicPr>
        <p:blipFill>
          <a:blip r:embed="rId3"/>
          <a:stretch>
            <a:fillRect/>
          </a:stretch>
        </p:blipFill>
        <p:spPr>
          <a:xfrm>
            <a:off x="7283760" y="3263492"/>
            <a:ext cx="746915" cy="746915"/>
          </a:xfrm>
          <a:prstGeom prst="rect">
            <a:avLst/>
          </a:prstGeom>
        </p:spPr>
      </p:pic>
      <p:pic>
        <p:nvPicPr>
          <p:cNvPr id="2" name="Imagen 1">
            <a:extLst>
              <a:ext uri="{FF2B5EF4-FFF2-40B4-BE49-F238E27FC236}">
                <a16:creationId xmlns:a16="http://schemas.microsoft.com/office/drawing/2014/main" id="{C361BAFE-4C0E-2028-B930-DE0F10E446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5953" y="2244599"/>
            <a:ext cx="2812690" cy="2784698"/>
          </a:xfrm>
          <a:prstGeom prst="rect">
            <a:avLst/>
          </a:prstGeom>
          <a:noFill/>
          <a:ln>
            <a:noFill/>
          </a:ln>
        </p:spPr>
      </p:pic>
      <p:pic>
        <p:nvPicPr>
          <p:cNvPr id="3" name="Imagen 2">
            <a:extLst>
              <a:ext uri="{FF2B5EF4-FFF2-40B4-BE49-F238E27FC236}">
                <a16:creationId xmlns:a16="http://schemas.microsoft.com/office/drawing/2014/main" id="{F6081E4D-4AD1-4072-43E5-A618F52268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5140" y="2352176"/>
            <a:ext cx="2709038" cy="2569448"/>
          </a:xfrm>
          <a:prstGeom prst="rect">
            <a:avLst/>
          </a:prstGeom>
          <a:noFill/>
          <a:ln>
            <a:noFill/>
          </a:ln>
        </p:spPr>
      </p:pic>
      <p:pic>
        <p:nvPicPr>
          <p:cNvPr id="6" name="Imagen 5">
            <a:extLst>
              <a:ext uri="{FF2B5EF4-FFF2-40B4-BE49-F238E27FC236}">
                <a16:creationId xmlns:a16="http://schemas.microsoft.com/office/drawing/2014/main" id="{ACE70F68-EEB7-FD14-3A02-F4D6CBE2B43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90257" y="2352176"/>
            <a:ext cx="2513693" cy="2569448"/>
          </a:xfrm>
          <a:prstGeom prst="rect">
            <a:avLst/>
          </a:prstGeom>
          <a:noFill/>
          <a:ln>
            <a:noFill/>
          </a:ln>
        </p:spPr>
      </p:pic>
    </p:spTree>
    <p:extLst>
      <p:ext uri="{BB962C8B-B14F-4D97-AF65-F5344CB8AC3E}">
        <p14:creationId xmlns:p14="http://schemas.microsoft.com/office/powerpoint/2010/main" val="416118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1027135"/>
            <a:ext cx="2079415" cy="461665"/>
          </a:xfrm>
          <a:prstGeom prst="rect">
            <a:avLst/>
          </a:prstGeom>
          <a:noFill/>
        </p:spPr>
        <p:txBody>
          <a:bodyPr wrap="none" rtlCol="0">
            <a:spAutoFit/>
          </a:bodyPr>
          <a:lstStyle/>
          <a:p>
            <a:pPr algn="just"/>
            <a:r>
              <a:rPr lang="en-US" sz="2400" dirty="0">
                <a:solidFill>
                  <a:srgbClr val="EB9734"/>
                </a:solidFill>
                <a:latin typeface="Raleway Black" pitchFamily="2" charset="0"/>
              </a:rPr>
              <a:t>Transformer</a:t>
            </a:r>
          </a:p>
        </p:txBody>
      </p:sp>
      <p:pic>
        <p:nvPicPr>
          <p:cNvPr id="4" name="Imagen 3">
            <a:extLst>
              <a:ext uri="{FF2B5EF4-FFF2-40B4-BE49-F238E27FC236}">
                <a16:creationId xmlns:a16="http://schemas.microsoft.com/office/drawing/2014/main" id="{3A7718B0-1EB8-C651-D154-F2B379E247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5003" y="2228562"/>
            <a:ext cx="3271564" cy="3018084"/>
          </a:xfrm>
          <a:prstGeom prst="rect">
            <a:avLst/>
          </a:prstGeom>
          <a:noFill/>
          <a:ln>
            <a:noFill/>
          </a:ln>
        </p:spPr>
      </p:pic>
    </p:spTree>
    <p:extLst>
      <p:ext uri="{BB962C8B-B14F-4D97-AF65-F5344CB8AC3E}">
        <p14:creationId xmlns:p14="http://schemas.microsoft.com/office/powerpoint/2010/main" val="48694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58315" y="873578"/>
            <a:ext cx="1374094"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397031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conjunto de datos organizados de forma sistemática, que se utiliza generalmente para entrenar modelos de aprendizaje automático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se explica los pasos en los que se utiliza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Antes de alimentar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realizar un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División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suele dividirse en conjuntos de entrenamiento, validación y prueba.</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Entrenamiento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está preparado y dividido, se alimenta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proceso de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Evaluación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modelo ha sido entrenado, se evalúa su rendimiento utilizando el conjunto de prueba.</a:t>
            </a:r>
          </a:p>
        </p:txBody>
      </p:sp>
    </p:spTree>
    <p:extLst>
      <p:ext uri="{BB962C8B-B14F-4D97-AF65-F5344CB8AC3E}">
        <p14:creationId xmlns:p14="http://schemas.microsoft.com/office/powerpoint/2010/main" val="307932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88948"/>
            <a:ext cx="586410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Recolección de Datos para 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el proceso de recolección de datos para la creación de nuestro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empleamos una variedad de generadores y recursos.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Css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Grid</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Gradient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Code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The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EnjoyCSS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9" name="CuadroTexto 8">
            <a:extLst>
              <a:ext uri="{FF2B5EF4-FFF2-40B4-BE49-F238E27FC236}">
                <a16:creationId xmlns:a16="http://schemas.microsoft.com/office/drawing/2014/main" id="{7D41C454-41D9-C899-0776-B68F90F964AA}"/>
              </a:ext>
            </a:extLst>
          </p:cNvPr>
          <p:cNvSpPr txBox="1"/>
          <p:nvPr/>
        </p:nvSpPr>
        <p:spPr>
          <a:xfrm>
            <a:off x="561538" y="4205324"/>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CF85A8DE-17C2-1657-9F61-67EB1476CE55}"/>
              </a:ext>
            </a:extLst>
          </p:cNvPr>
          <p:cNvSpPr txBox="1"/>
          <p:nvPr/>
        </p:nvSpPr>
        <p:spPr>
          <a:xfrm>
            <a:off x="561538" y="4830034"/>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Fine-</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ajuste fino permite tomar un modelo entrenado que realiza bien una determinada tarea y aprovechar todo su conocimiento para resolver una nueva tarea específica</a:t>
            </a:r>
          </a:p>
        </p:txBody>
      </p:sp>
    </p:spTree>
    <p:extLst>
      <p:ext uri="{BB962C8B-B14F-4D97-AF65-F5344CB8AC3E}">
        <p14:creationId xmlns:p14="http://schemas.microsoft.com/office/powerpoint/2010/main" val="281256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pic>
        <p:nvPicPr>
          <p:cNvPr id="9" name="Imagen 8">
            <a:extLst>
              <a:ext uri="{FF2B5EF4-FFF2-40B4-BE49-F238E27FC236}">
                <a16:creationId xmlns:a16="http://schemas.microsoft.com/office/drawing/2014/main" id="{60D6A3AD-CC4A-2151-FB49-FE423D6D1A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998" y="2084434"/>
            <a:ext cx="10936001" cy="3282077"/>
          </a:xfrm>
          <a:prstGeom prst="rect">
            <a:avLst/>
          </a:prstGeom>
          <a:noFill/>
          <a:ln>
            <a:noFill/>
          </a:ln>
        </p:spPr>
      </p:pic>
    </p:spTree>
    <p:extLst>
      <p:ext uri="{BB962C8B-B14F-4D97-AF65-F5344CB8AC3E}">
        <p14:creationId xmlns:p14="http://schemas.microsoft.com/office/powerpoint/2010/main" val="107402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584361" y="2894271"/>
            <a:ext cx="7092006" cy="707886"/>
          </a:xfrm>
          <a:prstGeom prst="rect">
            <a:avLst/>
          </a:prstGeom>
          <a:noFill/>
        </p:spPr>
        <p:txBody>
          <a:bodyPr wrap="none" rtlCol="0">
            <a:spAutoFit/>
          </a:bodyPr>
          <a:lstStyle/>
          <a:p>
            <a:r>
              <a:rPr lang="es-CO" sz="4000" dirty="0">
                <a:solidFill>
                  <a:srgbClr val="EB9734"/>
                </a:solidFill>
                <a:latin typeface="Raleway Black" pitchFamily="2" charset="0"/>
              </a:rPr>
              <a:t>SITUACIÓN PROBLEMÁTICA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155605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57941" y="2801938"/>
            <a:ext cx="8287846"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287487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83480" y="5932626"/>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10602295" y="518450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923330"/>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metodología de desarrollo se selecciono la programación extrema (XP) es una metodología ágil de gestión de proyectos que se centra en la velocidad y la simplicidad con ciclos de desarrollo cortos. </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834865" y="1155423"/>
            <a:ext cx="4246675"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Metodología de Desarrollo</a:t>
            </a:r>
            <a:endParaRPr lang="en-US" sz="2400" dirty="0">
              <a:solidFill>
                <a:srgbClr val="EB9734"/>
              </a:solidFill>
              <a:latin typeface="Raleway Black" pitchFamily="2" charset="0"/>
            </a:endParaRPr>
          </a:p>
        </p:txBody>
      </p:sp>
      <p:sp>
        <p:nvSpPr>
          <p:cNvPr id="4" name="CuadroTexto 3">
            <a:extLst>
              <a:ext uri="{FF2B5EF4-FFF2-40B4-BE49-F238E27FC236}">
                <a16:creationId xmlns:a16="http://schemas.microsoft.com/office/drawing/2014/main" id="{16840BB7-B3E3-B164-B7A9-387CFC0F4936}"/>
              </a:ext>
            </a:extLst>
          </p:cNvPr>
          <p:cNvSpPr txBox="1"/>
          <p:nvPr/>
        </p:nvSpPr>
        <p:spPr>
          <a:xfrm>
            <a:off x="847307" y="2756201"/>
            <a:ext cx="3624710"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Modelo </a:t>
            </a:r>
            <a:r>
              <a:rPr lang="es-CO"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Pre-entrenado</a:t>
            </a:r>
            <a:endParaRPr lang="en-US" sz="2400" dirty="0">
              <a:solidFill>
                <a:srgbClr val="EB9734"/>
              </a:solidFill>
              <a:latin typeface="Raleway Black" pitchFamily="2" charset="0"/>
            </a:endParaRPr>
          </a:p>
        </p:txBody>
      </p:sp>
      <p:sp>
        <p:nvSpPr>
          <p:cNvPr id="5" name="CuadroTexto 4">
            <a:extLst>
              <a:ext uri="{FF2B5EF4-FFF2-40B4-BE49-F238E27FC236}">
                <a16:creationId xmlns:a16="http://schemas.microsoft.com/office/drawing/2014/main" id="{9FF7017A-FFD8-3308-299C-014839102FF9}"/>
              </a:ext>
            </a:extLst>
          </p:cNvPr>
          <p:cNvSpPr txBox="1"/>
          <p:nvPr/>
        </p:nvSpPr>
        <p:spPr>
          <a:xfrm>
            <a:off x="531175" y="3453595"/>
            <a:ext cx="11129650" cy="2031325"/>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uso de 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tiene importantes ventajas. Reduce los costos de computación, la huella de carbono, y permite utilizar modelos de última generación sin tener que entrenar uno desde cero.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seleccionado considerando todo lo anteriormente establecido 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a continuación se explicará las diferentes características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12928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507478"/>
            <a:ext cx="11129650"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parámetros en un modelo de lenguaje como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típicamente tensores multidimensionales de números reales que se ajustan durante el entrenamiento para que el modelo pueda aprender a generar texto coherente y relevante basado en los datos de entrada.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084529"/>
            <a:ext cx="408797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Parámetros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Parameters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4" name="Imagen 3">
            <a:extLst>
              <a:ext uri="{FF2B5EF4-FFF2-40B4-BE49-F238E27FC236}">
                <a16:creationId xmlns:a16="http://schemas.microsoft.com/office/drawing/2014/main" id="{2E01317A-C095-D623-FD1C-7F6CD83501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1831" y="2745674"/>
            <a:ext cx="6345710" cy="3795237"/>
          </a:xfrm>
          <a:prstGeom prst="rect">
            <a:avLst/>
          </a:prstGeom>
          <a:noFill/>
          <a:ln>
            <a:noFill/>
          </a:ln>
        </p:spPr>
      </p:pic>
    </p:spTree>
    <p:extLst>
      <p:ext uri="{BB962C8B-B14F-4D97-AF65-F5344CB8AC3E}">
        <p14:creationId xmlns:p14="http://schemas.microsoft.com/office/powerpoint/2010/main" val="91225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31175" y="1265815"/>
            <a:ext cx="1112965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múltiples cabezas de atención en una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multi-cabeza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al modelo capturar diferentes patrones y relaciones en los datos de entrada, mejorando así su capacidad para comprender y generar secuencias de manera efectiva. Las cabezas de atención permiten que el modelo atienda diferentes aspectos de la entrada simultáneamente y, por lo tanto, capturar diferentes tipos de información útil en la secuencia.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48719" y="886577"/>
            <a:ext cx="2792752"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Cabezas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Heads</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a:t>
            </a:r>
          </a:p>
        </p:txBody>
      </p:sp>
      <p:pic>
        <p:nvPicPr>
          <p:cNvPr id="5" name="Imagen 4">
            <a:extLst>
              <a:ext uri="{FF2B5EF4-FFF2-40B4-BE49-F238E27FC236}">
                <a16:creationId xmlns:a16="http://schemas.microsoft.com/office/drawing/2014/main" id="{BD88327F-A081-A626-8843-13AE43FBB0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422" y="3017087"/>
            <a:ext cx="5784215" cy="3466465"/>
          </a:xfrm>
          <a:prstGeom prst="rect">
            <a:avLst/>
          </a:prstGeom>
          <a:noFill/>
          <a:ln>
            <a:noFill/>
          </a:ln>
        </p:spPr>
      </p:pic>
    </p:spTree>
    <p:extLst>
      <p:ext uri="{BB962C8B-B14F-4D97-AF65-F5344CB8AC3E}">
        <p14:creationId xmlns:p14="http://schemas.microsoft.com/office/powerpoint/2010/main" val="143820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423598" y="1609913"/>
            <a:ext cx="10455072" cy="3970318"/>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Descripción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XL es la versión de parámetros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1.61B</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un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creado y lanzado por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modelo es un modelo previamente entrenado en el idioma inglés que utiliza un objetivo de modelado de lenguaje causal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CLM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Desarrollado por: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OpenAI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Tipo de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modelo de lenguaje basado en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Idioma(s):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inglés</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Licencia: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Licencia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MIT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modificada </a:t>
            </a: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Modelos relacionados: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-2,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-Medium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GPT-Large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marL="285750" indent="-285750" algn="just">
              <a:buFont typeface="Arial" panose="020B0604020202020204" pitchFamily="34" charset="0"/>
              <a:buChar char="•"/>
            </a:pPr>
            <a:r>
              <a:rPr lang="es-MX" dirty="0" err="1">
                <a:solidFill>
                  <a:srgbClr val="009A90"/>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 de entrenamiento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WebText</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Uso directo: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principales usuarios previstos de estos modelos son investigadores y profesionales de la IA. Principalmente imaginamos que los investigadores utilizarán estos modelos de lenguaje para comprender mejor los comportamientos, capacidades, sesgos y limitaciones de los modelos de lenguaje generativo a gran escala.</a:t>
            </a:r>
          </a:p>
        </p:txBody>
      </p:sp>
      <p:sp>
        <p:nvSpPr>
          <p:cNvPr id="3" name="CuadroTexto 2">
            <a:extLst>
              <a:ext uri="{FF2B5EF4-FFF2-40B4-BE49-F238E27FC236}">
                <a16:creationId xmlns:a16="http://schemas.microsoft.com/office/drawing/2014/main" id="{6EB63FDE-B66C-826D-5954-49C052AD4855}"/>
              </a:ext>
            </a:extLst>
          </p:cNvPr>
          <p:cNvSpPr txBox="1"/>
          <p:nvPr/>
        </p:nvSpPr>
        <p:spPr>
          <a:xfrm>
            <a:off x="423598" y="928052"/>
            <a:ext cx="4690708"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Detalles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a:t>
            </a:r>
          </a:p>
        </p:txBody>
      </p:sp>
    </p:spTree>
    <p:extLst>
      <p:ext uri="{BB962C8B-B14F-4D97-AF65-F5344CB8AC3E}">
        <p14:creationId xmlns:p14="http://schemas.microsoft.com/office/powerpoint/2010/main" val="143279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941396"/>
            <a:ext cx="800892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Rendimiento del modelo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GPT</a:t>
            </a:r>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-2 XL en tareas de </a:t>
            </a:r>
            <a:r>
              <a:rPr lang="es-MX" sz="2400" dirty="0" err="1">
                <a:solidFill>
                  <a:srgbClr val="009A90"/>
                </a:solidFill>
                <a:latin typeface="Raleway Black" pitchFamily="2" charset="0"/>
                <a:ea typeface="Open Sans SemiBold" panose="020B0706030804020204" pitchFamily="34" charset="0"/>
                <a:cs typeface="Open Sans SemiBold" panose="020B0706030804020204" pitchFamily="34" charset="0"/>
              </a:rPr>
              <a:t>NLP</a:t>
            </a:r>
            <a:endPar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55DF18D5-2323-AB20-194B-016B2BDDBB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1914" y="1661691"/>
            <a:ext cx="7468171" cy="2244787"/>
          </a:xfrm>
          <a:prstGeom prst="rect">
            <a:avLst/>
          </a:prstGeom>
          <a:noFill/>
          <a:ln>
            <a:noFill/>
          </a:ln>
        </p:spPr>
      </p:pic>
      <p:pic>
        <p:nvPicPr>
          <p:cNvPr id="5" name="Imagen 4">
            <a:extLst>
              <a:ext uri="{FF2B5EF4-FFF2-40B4-BE49-F238E27FC236}">
                <a16:creationId xmlns:a16="http://schemas.microsoft.com/office/drawing/2014/main" id="{6ADB4F6F-F543-CFA5-15A3-09C5CE364D83}"/>
              </a:ext>
            </a:extLst>
          </p:cNvPr>
          <p:cNvPicPr>
            <a:picLocks noChangeAspect="1"/>
          </p:cNvPicPr>
          <p:nvPr/>
        </p:nvPicPr>
        <p:blipFill>
          <a:blip r:embed="rId4"/>
          <a:stretch>
            <a:fillRect/>
          </a:stretch>
        </p:blipFill>
        <p:spPr>
          <a:xfrm>
            <a:off x="1412408" y="4165107"/>
            <a:ext cx="9715819" cy="1785190"/>
          </a:xfrm>
          <a:prstGeom prst="rect">
            <a:avLst/>
          </a:prstGeom>
        </p:spPr>
      </p:pic>
    </p:spTree>
    <p:extLst>
      <p:ext uri="{BB962C8B-B14F-4D97-AF65-F5344CB8AC3E}">
        <p14:creationId xmlns:p14="http://schemas.microsoft.com/office/powerpoint/2010/main" val="287557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83443"/>
            <a:ext cx="6474849"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Tecnologías para desarrollo del proyecto</a:t>
            </a:r>
          </a:p>
        </p:txBody>
      </p:sp>
      <p:pic>
        <p:nvPicPr>
          <p:cNvPr id="1030" name="Picture 6">
            <a:extLst>
              <a:ext uri="{FF2B5EF4-FFF2-40B4-BE49-F238E27FC236}">
                <a16:creationId xmlns:a16="http://schemas.microsoft.com/office/drawing/2014/main" id="{A7E0D874-1198-00E3-DDA2-38AD885C6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368" y="2125377"/>
            <a:ext cx="1219200" cy="13382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11654A00-B574-2C86-38A0-7B872F5EF6D5}"/>
              </a:ext>
            </a:extLst>
          </p:cNvPr>
          <p:cNvPicPr>
            <a:picLocks noChangeAspect="1"/>
          </p:cNvPicPr>
          <p:nvPr/>
        </p:nvPicPr>
        <p:blipFill>
          <a:blip r:embed="rId4"/>
          <a:stretch>
            <a:fillRect/>
          </a:stretch>
        </p:blipFill>
        <p:spPr>
          <a:xfrm>
            <a:off x="6719810" y="2187695"/>
            <a:ext cx="1219200" cy="1172307"/>
          </a:xfrm>
          <a:prstGeom prst="rect">
            <a:avLst/>
          </a:prstGeom>
        </p:spPr>
      </p:pic>
      <p:pic>
        <p:nvPicPr>
          <p:cNvPr id="12" name="Imagen 11">
            <a:extLst>
              <a:ext uri="{FF2B5EF4-FFF2-40B4-BE49-F238E27FC236}">
                <a16:creationId xmlns:a16="http://schemas.microsoft.com/office/drawing/2014/main" id="{3293FDB1-C373-189A-AFEA-584F6B495634}"/>
              </a:ext>
            </a:extLst>
          </p:cNvPr>
          <p:cNvPicPr>
            <a:picLocks noChangeAspect="1"/>
          </p:cNvPicPr>
          <p:nvPr/>
        </p:nvPicPr>
        <p:blipFill>
          <a:blip r:embed="rId5"/>
          <a:stretch>
            <a:fillRect/>
          </a:stretch>
        </p:blipFill>
        <p:spPr>
          <a:xfrm>
            <a:off x="8761385" y="2160013"/>
            <a:ext cx="1104904" cy="1227670"/>
          </a:xfrm>
          <a:prstGeom prst="rect">
            <a:avLst/>
          </a:prstGeom>
        </p:spPr>
      </p:pic>
      <p:pic>
        <p:nvPicPr>
          <p:cNvPr id="17" name="Imagen 16">
            <a:extLst>
              <a:ext uri="{FF2B5EF4-FFF2-40B4-BE49-F238E27FC236}">
                <a16:creationId xmlns:a16="http://schemas.microsoft.com/office/drawing/2014/main" id="{B776D77D-D43A-F22B-E60F-C9BD8A4C5793}"/>
              </a:ext>
            </a:extLst>
          </p:cNvPr>
          <p:cNvPicPr>
            <a:picLocks noChangeAspect="1"/>
          </p:cNvPicPr>
          <p:nvPr/>
        </p:nvPicPr>
        <p:blipFill>
          <a:blip r:embed="rId6"/>
          <a:stretch>
            <a:fillRect/>
          </a:stretch>
        </p:blipFill>
        <p:spPr>
          <a:xfrm>
            <a:off x="2457623" y="3851115"/>
            <a:ext cx="885887" cy="1220554"/>
          </a:xfrm>
          <a:prstGeom prst="rect">
            <a:avLst/>
          </a:prstGeom>
        </p:spPr>
      </p:pic>
      <p:pic>
        <p:nvPicPr>
          <p:cNvPr id="21" name="Imagen 20">
            <a:extLst>
              <a:ext uri="{FF2B5EF4-FFF2-40B4-BE49-F238E27FC236}">
                <a16:creationId xmlns:a16="http://schemas.microsoft.com/office/drawing/2014/main" id="{7739DD72-9EBB-25F8-C6B0-2DC5FE6A6BC1}"/>
              </a:ext>
            </a:extLst>
          </p:cNvPr>
          <p:cNvPicPr>
            <a:picLocks noChangeAspect="1"/>
          </p:cNvPicPr>
          <p:nvPr/>
        </p:nvPicPr>
        <p:blipFill>
          <a:blip r:embed="rId7"/>
          <a:stretch>
            <a:fillRect/>
          </a:stretch>
        </p:blipFill>
        <p:spPr>
          <a:xfrm>
            <a:off x="3944830" y="3851115"/>
            <a:ext cx="885887" cy="1153713"/>
          </a:xfrm>
          <a:prstGeom prst="rect">
            <a:avLst/>
          </a:prstGeom>
        </p:spPr>
      </p:pic>
      <p:pic>
        <p:nvPicPr>
          <p:cNvPr id="25" name="Imagen 24">
            <a:extLst>
              <a:ext uri="{FF2B5EF4-FFF2-40B4-BE49-F238E27FC236}">
                <a16:creationId xmlns:a16="http://schemas.microsoft.com/office/drawing/2014/main" id="{4328CAA8-4E11-583C-DAC5-AC37A8D66AB0}"/>
              </a:ext>
            </a:extLst>
          </p:cNvPr>
          <p:cNvPicPr>
            <a:picLocks noChangeAspect="1"/>
          </p:cNvPicPr>
          <p:nvPr/>
        </p:nvPicPr>
        <p:blipFill>
          <a:blip r:embed="rId8"/>
          <a:stretch>
            <a:fillRect/>
          </a:stretch>
        </p:blipFill>
        <p:spPr>
          <a:xfrm>
            <a:off x="8838987" y="3896828"/>
            <a:ext cx="949700" cy="1192177"/>
          </a:xfrm>
          <a:prstGeom prst="rect">
            <a:avLst/>
          </a:prstGeom>
        </p:spPr>
      </p:pic>
      <p:pic>
        <p:nvPicPr>
          <p:cNvPr id="28" name="Imagen 27">
            <a:extLst>
              <a:ext uri="{FF2B5EF4-FFF2-40B4-BE49-F238E27FC236}">
                <a16:creationId xmlns:a16="http://schemas.microsoft.com/office/drawing/2014/main" id="{9DE697A1-6F94-95FF-7F79-29E3C5235033}"/>
              </a:ext>
            </a:extLst>
          </p:cNvPr>
          <p:cNvPicPr>
            <a:picLocks noChangeAspect="1"/>
          </p:cNvPicPr>
          <p:nvPr/>
        </p:nvPicPr>
        <p:blipFill>
          <a:blip r:embed="rId9"/>
          <a:stretch>
            <a:fillRect/>
          </a:stretch>
        </p:blipFill>
        <p:spPr>
          <a:xfrm>
            <a:off x="5442683" y="3851115"/>
            <a:ext cx="1066329" cy="1153713"/>
          </a:xfrm>
          <a:prstGeom prst="rect">
            <a:avLst/>
          </a:prstGeom>
        </p:spPr>
      </p:pic>
      <p:pic>
        <p:nvPicPr>
          <p:cNvPr id="30" name="Imagen 29">
            <a:extLst>
              <a:ext uri="{FF2B5EF4-FFF2-40B4-BE49-F238E27FC236}">
                <a16:creationId xmlns:a16="http://schemas.microsoft.com/office/drawing/2014/main" id="{FBB23BB0-6616-0995-E39B-337A328B297E}"/>
              </a:ext>
            </a:extLst>
          </p:cNvPr>
          <p:cNvPicPr>
            <a:picLocks noChangeAspect="1"/>
          </p:cNvPicPr>
          <p:nvPr/>
        </p:nvPicPr>
        <p:blipFill>
          <a:blip r:embed="rId10"/>
          <a:stretch>
            <a:fillRect/>
          </a:stretch>
        </p:blipFill>
        <p:spPr>
          <a:xfrm>
            <a:off x="7097197" y="3832520"/>
            <a:ext cx="1007773" cy="1172308"/>
          </a:xfrm>
          <a:prstGeom prst="rect">
            <a:avLst/>
          </a:prstGeom>
        </p:spPr>
      </p:pic>
      <p:pic>
        <p:nvPicPr>
          <p:cNvPr id="32" name="Imagen 31">
            <a:extLst>
              <a:ext uri="{FF2B5EF4-FFF2-40B4-BE49-F238E27FC236}">
                <a16:creationId xmlns:a16="http://schemas.microsoft.com/office/drawing/2014/main" id="{3B32BDDB-622D-848A-5982-6E14BEBFB356}"/>
              </a:ext>
            </a:extLst>
          </p:cNvPr>
          <p:cNvPicPr>
            <a:picLocks noChangeAspect="1"/>
          </p:cNvPicPr>
          <p:nvPr/>
        </p:nvPicPr>
        <p:blipFill>
          <a:blip r:embed="rId11"/>
          <a:stretch>
            <a:fillRect/>
          </a:stretch>
        </p:blipFill>
        <p:spPr>
          <a:xfrm>
            <a:off x="4550034" y="2201330"/>
            <a:ext cx="1108293" cy="1158672"/>
          </a:xfrm>
          <a:prstGeom prst="rect">
            <a:avLst/>
          </a:prstGeom>
        </p:spPr>
      </p:pic>
    </p:spTree>
    <p:extLst>
      <p:ext uri="{BB962C8B-B14F-4D97-AF65-F5344CB8AC3E}">
        <p14:creationId xmlns:p14="http://schemas.microsoft.com/office/powerpoint/2010/main" val="1658064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561538" y="1190080"/>
            <a:ext cx="6696064" cy="461665"/>
          </a:xfrm>
          <a:prstGeom prst="rect">
            <a:avLst/>
          </a:prstGeom>
          <a:noFill/>
        </p:spPr>
        <p:txBody>
          <a:bodyPr wrap="none" rtlCol="0">
            <a:spAutoFit/>
          </a:bodyPr>
          <a:lstStyle/>
          <a:p>
            <a:pPr algn="just"/>
            <a:r>
              <a:rPr lang="es-MX" sz="2400" dirty="0">
                <a:solidFill>
                  <a:srgbClr val="009A90"/>
                </a:solidFill>
                <a:latin typeface="Raleway Black" pitchFamily="2" charset="0"/>
                <a:ea typeface="Open Sans SemiBold" panose="020B0706030804020204" pitchFamily="34" charset="0"/>
                <a:cs typeface="Open Sans SemiBold" panose="020B0706030804020204" pitchFamily="34" charset="0"/>
              </a:rPr>
              <a:t>Herramientas para desarrollo del proyecto</a:t>
            </a:r>
          </a:p>
        </p:txBody>
      </p:sp>
      <p:pic>
        <p:nvPicPr>
          <p:cNvPr id="2050" name="Picture 2" descr="Visual Studio Code and VS Code icons and names usage guidelines">
            <a:extLst>
              <a:ext uri="{FF2B5EF4-FFF2-40B4-BE49-F238E27FC236}">
                <a16:creationId xmlns:a16="http://schemas.microsoft.com/office/drawing/2014/main" id="{4B01129E-44D1-CA9A-0A67-B95D25A6C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049" y="2097755"/>
            <a:ext cx="17907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Colab Logo transparent PNG - StickPNG">
            <a:extLst>
              <a:ext uri="{FF2B5EF4-FFF2-40B4-BE49-F238E27FC236}">
                <a16:creationId xmlns:a16="http://schemas.microsoft.com/office/drawing/2014/main" id="{3A699F97-C889-2B8C-880E-8D6218CD7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977" y="2107280"/>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nd assets - Hugging Face">
            <a:extLst>
              <a:ext uri="{FF2B5EF4-FFF2-40B4-BE49-F238E27FC236}">
                <a16:creationId xmlns:a16="http://schemas.microsoft.com/office/drawing/2014/main" id="{5D41A689-B844-1D72-A2CA-71BEA97AA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74" y="2097755"/>
            <a:ext cx="17811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stman API Platform Logo PNG vector in SVG, PDF, AI, CDR format">
            <a:extLst>
              <a:ext uri="{FF2B5EF4-FFF2-40B4-BE49-F238E27FC236}">
                <a16:creationId xmlns:a16="http://schemas.microsoft.com/office/drawing/2014/main" id="{883290A3-2A35-3CDD-CEB6-40027BF4C3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556" y="4165107"/>
            <a:ext cx="179129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732BA9D-4C1A-643B-81FE-B0EC0F571296}"/>
              </a:ext>
            </a:extLst>
          </p:cNvPr>
          <p:cNvPicPr>
            <a:picLocks noChangeAspect="1"/>
          </p:cNvPicPr>
          <p:nvPr/>
        </p:nvPicPr>
        <p:blipFill>
          <a:blip r:embed="rId7"/>
          <a:stretch>
            <a:fillRect/>
          </a:stretch>
        </p:blipFill>
        <p:spPr>
          <a:xfrm>
            <a:off x="6807472" y="4165108"/>
            <a:ext cx="1781175" cy="1685924"/>
          </a:xfrm>
          <a:prstGeom prst="rect">
            <a:avLst/>
          </a:prstGeom>
        </p:spPr>
      </p:pic>
    </p:spTree>
    <p:extLst>
      <p:ext uri="{BB962C8B-B14F-4D97-AF65-F5344CB8AC3E}">
        <p14:creationId xmlns:p14="http://schemas.microsoft.com/office/powerpoint/2010/main" val="41345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256019" y="2894271"/>
            <a:ext cx="5748690"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61568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877625"/>
            <a:ext cx="3568606"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Procesamiento</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 Datos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EBA4FF90-BDC5-9D59-2166-90234913203E}"/>
              </a:ext>
            </a:extLst>
          </p:cNvPr>
          <p:cNvPicPr>
            <a:picLocks noChangeAspect="1"/>
          </p:cNvPicPr>
          <p:nvPr/>
        </p:nvPicPr>
        <p:blipFill>
          <a:blip r:embed="rId3"/>
          <a:stretch>
            <a:fillRect/>
          </a:stretch>
        </p:blipFill>
        <p:spPr>
          <a:xfrm>
            <a:off x="1484295" y="1883433"/>
            <a:ext cx="9026317" cy="2993608"/>
          </a:xfrm>
          <a:prstGeom prst="rect">
            <a:avLst/>
          </a:prstGeom>
        </p:spPr>
      </p:pic>
    </p:spTree>
    <p:extLst>
      <p:ext uri="{BB962C8B-B14F-4D97-AF65-F5344CB8AC3E}">
        <p14:creationId xmlns:p14="http://schemas.microsoft.com/office/powerpoint/2010/main" val="171277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8373877" y="1622173"/>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7463586" y="2379730"/>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6453323" y="269207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85196" y="4848427"/>
            <a:ext cx="4256293"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Aumenta la complejidad del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270759" y="2909448"/>
            <a:ext cx="556594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Gran cantidad de Librerías,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Frameworks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y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APIs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de CSS</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49910" y="1422523"/>
            <a:ext cx="4213013"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complejidad de Desarrollar con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4703215" y="1905285"/>
            <a:ext cx="1986959" cy="921643"/>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5414458" y="3815544"/>
            <a:ext cx="2469164" cy="774804"/>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5634001" y="5535045"/>
            <a:ext cx="3769239"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557342" y="250808"/>
            <a:ext cx="5020926" cy="523220"/>
          </a:xfrm>
          <a:prstGeom prst="rect">
            <a:avLst/>
          </a:prstGeom>
          <a:noFill/>
        </p:spPr>
        <p:txBody>
          <a:bodyPr wrap="none" rtlCol="0">
            <a:spAutoFit/>
          </a:bodyPr>
          <a:lstStyle/>
          <a:p>
            <a:r>
              <a:rPr lang="es-CO" sz="2800" dirty="0">
                <a:solidFill>
                  <a:srgbClr val="EB9734"/>
                </a:solidFill>
                <a:latin typeface="Raleway Black" pitchFamily="2" charset="0"/>
              </a:rPr>
              <a:t>SITUACIÓN PROBLEMÁTICA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68073" y="5306065"/>
            <a:ext cx="3900427"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Incrementa el tiempo de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270759" y="3391354"/>
            <a:ext cx="5143699"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Escribir más código y se debe tener más conocimientos sobre la herramienta.</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57222" y="1850686"/>
            <a:ext cx="4065537" cy="323165"/>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Proceso de desarrollo lento y tedioso.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77876" y="5733685"/>
            <a:ext cx="540083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La </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combinación de habilidades técnicas y creativas.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285196" y="4070039"/>
            <a:ext cx="2927404"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El trabajo se incrementa.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57222" y="2278849"/>
            <a:ext cx="3621504"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escritura de código repetitivo.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1631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414529"/>
            <a:ext cx="9708107"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División en conjunto de datos de entrenamiento, validación y prueba</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2085563"/>
            <a:ext cx="10106742" cy="2308324"/>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Para el entrenamiento de nuestro Modelo Generador de Código CSS, es crucial estructurar adecuadamente el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Para ello, dividiremos el conjunto de datos en tres archivos de tipo JSON los cuales son :</a:t>
            </a:r>
          </a:p>
          <a:p>
            <a:endPar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STYLES.json</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a:t>
            </a:r>
            <a:r>
              <a:rPr lang="fr-FR"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Entrenamiento</a:t>
            </a:r>
            <a:r>
              <a:rPr lang="fr-FR" sz="1600" dirty="0">
                <a:solidFill>
                  <a:srgbClr val="FFFF00"/>
                </a:solidFill>
                <a:latin typeface="Raleway Black" pitchFamily="2" charset="0"/>
                <a:ea typeface="Open Sans SemiBold" panose="020B0706030804020204" pitchFamily="34" charset="0"/>
                <a:cs typeface="Open Sans SemiBold" panose="020B0706030804020204" pitchFamily="34" charset="0"/>
              </a:rPr>
              <a:t> - Train)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VALIDATION.json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Validación)</a:t>
            </a:r>
          </a:p>
          <a:p>
            <a:pPr lvl="5"/>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pPr marL="2571750" lvl="5" indent="-285750">
              <a:buFont typeface="Arial" panose="020B0604020202020204" pitchFamily="34" charset="0"/>
              <a:buChar char="•"/>
            </a:pP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TEST.json</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 de Prueba)</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10400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327846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del Modelo</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4" name="CuadroTexto 3">
            <a:extLst>
              <a:ext uri="{FF2B5EF4-FFF2-40B4-BE49-F238E27FC236}">
                <a16:creationId xmlns:a16="http://schemas.microsoft.com/office/drawing/2014/main" id="{BDB5CA31-3553-9B31-B151-38509A8CA6AF}"/>
              </a:ext>
            </a:extLst>
          </p:cNvPr>
          <p:cNvSpPr txBox="1"/>
          <p:nvPr/>
        </p:nvSpPr>
        <p:spPr>
          <a:xfrm>
            <a:off x="737186" y="1819195"/>
            <a:ext cx="10106742" cy="338554"/>
          </a:xfrm>
          <a:prstGeom prst="rect">
            <a:avLst/>
          </a:prstGeom>
          <a:noFill/>
        </p:spPr>
        <p:txBody>
          <a:bodyPr wrap="square" rtlCol="0">
            <a:spAutoFit/>
          </a:bodyPr>
          <a:lstStyle/>
          <a:p>
            <a:r>
              <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rPr>
              <a:t>Preparando el </a:t>
            </a:r>
            <a:r>
              <a:rPr lang="es-MX" sz="1600"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s-MX" sz="1600"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002E867-FEE3-FFD1-F1DA-F7745F687361}"/>
              </a:ext>
            </a:extLst>
          </p:cNvPr>
          <p:cNvPicPr>
            <a:picLocks noChangeAspect="1"/>
          </p:cNvPicPr>
          <p:nvPr/>
        </p:nvPicPr>
        <p:blipFill>
          <a:blip r:embed="rId3"/>
          <a:stretch>
            <a:fillRect/>
          </a:stretch>
        </p:blipFill>
        <p:spPr>
          <a:xfrm>
            <a:off x="1674865" y="2584061"/>
            <a:ext cx="8565539" cy="2810758"/>
          </a:xfrm>
          <a:prstGeom prst="rect">
            <a:avLst/>
          </a:prstGeom>
        </p:spPr>
      </p:pic>
    </p:spTree>
    <p:extLst>
      <p:ext uri="{BB962C8B-B14F-4D97-AF65-F5344CB8AC3E}">
        <p14:creationId xmlns:p14="http://schemas.microsoft.com/office/powerpoint/2010/main" val="408372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737186" y="1209214"/>
            <a:ext cx="10197022"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Modelo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Pre-entrenado</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-2 XL usando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GPT2Model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E6B33305-1EA2-6EBF-12B3-7AC91847650F}"/>
              </a:ext>
            </a:extLst>
          </p:cNvPr>
          <p:cNvPicPr>
            <a:picLocks noChangeAspect="1"/>
          </p:cNvPicPr>
          <p:nvPr/>
        </p:nvPicPr>
        <p:blipFill>
          <a:blip r:embed="rId3"/>
          <a:stretch>
            <a:fillRect/>
          </a:stretch>
        </p:blipFill>
        <p:spPr>
          <a:xfrm>
            <a:off x="3160059" y="1954371"/>
            <a:ext cx="5635044" cy="773437"/>
          </a:xfrm>
          <a:prstGeom prst="rect">
            <a:avLst/>
          </a:prstGeom>
        </p:spPr>
      </p:pic>
      <p:sp>
        <p:nvSpPr>
          <p:cNvPr id="10" name="CuadroTexto 9">
            <a:extLst>
              <a:ext uri="{FF2B5EF4-FFF2-40B4-BE49-F238E27FC236}">
                <a16:creationId xmlns:a16="http://schemas.microsoft.com/office/drawing/2014/main" id="{A3DCA8D3-7272-BA93-B6F7-F743F9728493}"/>
              </a:ext>
            </a:extLst>
          </p:cNvPr>
          <p:cNvSpPr txBox="1"/>
          <p:nvPr/>
        </p:nvSpPr>
        <p:spPr>
          <a:xfrm>
            <a:off x="820517" y="3188557"/>
            <a:ext cx="104470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Tokenizador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GPT2Tokenizer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para la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Tokenizacion</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1" name="Imagen 10">
            <a:extLst>
              <a:ext uri="{FF2B5EF4-FFF2-40B4-BE49-F238E27FC236}">
                <a16:creationId xmlns:a16="http://schemas.microsoft.com/office/drawing/2014/main" id="{98CAE596-E29A-ADEA-38AD-5A5061B1C0E2}"/>
              </a:ext>
            </a:extLst>
          </p:cNvPr>
          <p:cNvPicPr>
            <a:picLocks noChangeAspect="1"/>
          </p:cNvPicPr>
          <p:nvPr/>
        </p:nvPicPr>
        <p:blipFill>
          <a:blip r:embed="rId4"/>
          <a:stretch>
            <a:fillRect/>
          </a:stretch>
        </p:blipFill>
        <p:spPr>
          <a:xfrm>
            <a:off x="1652712" y="3972842"/>
            <a:ext cx="9140423" cy="1557287"/>
          </a:xfrm>
          <a:prstGeom prst="rect">
            <a:avLst/>
          </a:prstGeom>
        </p:spPr>
      </p:pic>
    </p:spTree>
    <p:extLst>
      <p:ext uri="{BB962C8B-B14F-4D97-AF65-F5344CB8AC3E}">
        <p14:creationId xmlns:p14="http://schemas.microsoft.com/office/powerpoint/2010/main" val="229610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9555821" cy="923330"/>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Sub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Datasets</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Creamos un subconjunto más pequeño del conjunto de datos completo para realizar ajustes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y reducir el tiempo necesario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86172" y="2862628"/>
            <a:ext cx="857959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Cargando la Métrica de Evaluación de la Biblioteca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evaluate</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4D015D7C-48C4-85A0-4B77-42251A0B3FE3}"/>
              </a:ext>
            </a:extLst>
          </p:cNvPr>
          <p:cNvPicPr>
            <a:picLocks noChangeAspect="1"/>
          </p:cNvPicPr>
          <p:nvPr/>
        </p:nvPicPr>
        <p:blipFill>
          <a:blip r:embed="rId3"/>
          <a:stretch>
            <a:fillRect/>
          </a:stretch>
        </p:blipFill>
        <p:spPr>
          <a:xfrm>
            <a:off x="786172" y="1836492"/>
            <a:ext cx="10365600" cy="923330"/>
          </a:xfrm>
          <a:prstGeom prst="rect">
            <a:avLst/>
          </a:prstGeom>
        </p:spPr>
      </p:pic>
      <p:pic>
        <p:nvPicPr>
          <p:cNvPr id="4" name="Imagen 3">
            <a:extLst>
              <a:ext uri="{FF2B5EF4-FFF2-40B4-BE49-F238E27FC236}">
                <a16:creationId xmlns:a16="http://schemas.microsoft.com/office/drawing/2014/main" id="{157BFC45-AADE-B260-2D67-5A3C83EA3EED}"/>
              </a:ext>
            </a:extLst>
          </p:cNvPr>
          <p:cNvPicPr>
            <a:picLocks noChangeAspect="1"/>
          </p:cNvPicPr>
          <p:nvPr/>
        </p:nvPicPr>
        <p:blipFill>
          <a:blip r:embed="rId4"/>
          <a:stretch>
            <a:fillRect/>
          </a:stretch>
        </p:blipFill>
        <p:spPr>
          <a:xfrm>
            <a:off x="3311695" y="3365305"/>
            <a:ext cx="5015866" cy="862327"/>
          </a:xfrm>
          <a:prstGeom prst="rect">
            <a:avLst/>
          </a:prstGeom>
        </p:spPr>
      </p:pic>
      <p:pic>
        <p:nvPicPr>
          <p:cNvPr id="6" name="Imagen 5">
            <a:extLst>
              <a:ext uri="{FF2B5EF4-FFF2-40B4-BE49-F238E27FC236}">
                <a16:creationId xmlns:a16="http://schemas.microsoft.com/office/drawing/2014/main" id="{4D975233-54B8-5E52-F43B-0A2E216A5C58}"/>
              </a:ext>
            </a:extLst>
          </p:cNvPr>
          <p:cNvPicPr>
            <a:picLocks noChangeAspect="1"/>
          </p:cNvPicPr>
          <p:nvPr/>
        </p:nvPicPr>
        <p:blipFill>
          <a:blip r:embed="rId5"/>
          <a:stretch>
            <a:fillRect/>
          </a:stretch>
        </p:blipFill>
        <p:spPr>
          <a:xfrm>
            <a:off x="2302420" y="5019677"/>
            <a:ext cx="8073918" cy="1233159"/>
          </a:xfrm>
          <a:prstGeom prst="rect">
            <a:avLst/>
          </a:prstGeom>
        </p:spPr>
      </p:pic>
      <p:sp>
        <p:nvSpPr>
          <p:cNvPr id="11" name="CuadroTexto 10">
            <a:extLst>
              <a:ext uri="{FF2B5EF4-FFF2-40B4-BE49-F238E27FC236}">
                <a16:creationId xmlns:a16="http://schemas.microsoft.com/office/drawing/2014/main" id="{9962B4EC-E126-C613-1AF2-78E138A54FF9}"/>
              </a:ext>
            </a:extLst>
          </p:cNvPr>
          <p:cNvSpPr txBox="1"/>
          <p:nvPr/>
        </p:nvSpPr>
        <p:spPr>
          <a:xfrm>
            <a:off x="786171" y="4408211"/>
            <a:ext cx="6890028"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Creación de Función para computar las Métricas</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9886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3202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0517" y="889716"/>
            <a:ext cx="10131300" cy="1169551"/>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Implementación de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TrainingArguments</a:t>
            </a:r>
            <a:endPar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Transformers proporciona una clase de </a:t>
            </a:r>
            <a:r>
              <a:rPr lang="es-MX" sz="1600" b="1" dirty="0" err="1">
                <a:solidFill>
                  <a:schemeClr val="bg1"/>
                </a:solidFill>
                <a:latin typeface="Raleway Black" pitchFamily="2" charset="0"/>
                <a:ea typeface="Open Sans SemiBold" panose="020B0706030804020204" pitchFamily="34" charset="0"/>
                <a:cs typeface="Open Sans SemiBold" panose="020B0706030804020204" pitchFamily="34" charset="0"/>
              </a:rPr>
              <a:t>Trainer</a:t>
            </a:r>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(Entrenador) optimizada para el entrenamiento de </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Modelos de Transformers, lo que facilita comenzar a entrenar sin escribir manualmente su propio</a:t>
            </a:r>
          </a:p>
          <a:p>
            <a:r>
              <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rPr>
              <a:t> ciclo de entrenamiento.</a:t>
            </a:r>
            <a:endParaRPr lang="en-US"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CuadroTexto 9">
            <a:extLst>
              <a:ext uri="{FF2B5EF4-FFF2-40B4-BE49-F238E27FC236}">
                <a16:creationId xmlns:a16="http://schemas.microsoft.com/office/drawing/2014/main" id="{A3DCA8D3-7272-BA93-B6F7-F743F9728493}"/>
              </a:ext>
            </a:extLst>
          </p:cNvPr>
          <p:cNvSpPr txBox="1"/>
          <p:nvPr/>
        </p:nvSpPr>
        <p:spPr>
          <a:xfrm>
            <a:off x="721777" y="2962673"/>
            <a:ext cx="4073551" cy="430887"/>
          </a:xfrm>
          <a:prstGeom prst="rect">
            <a:avLst/>
          </a:prstGeom>
          <a:noFill/>
        </p:spPr>
        <p:txBody>
          <a:bodyPr wrap="none" rtlCol="0">
            <a:spAutoFit/>
          </a:bodyPr>
          <a:lstStyle/>
          <a:p>
            <a:r>
              <a:rPr lang="en-US"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Implementacion</a:t>
            </a:r>
            <a:r>
              <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del Trainer</a:t>
            </a:r>
          </a:p>
        </p:txBody>
      </p:sp>
      <p:pic>
        <p:nvPicPr>
          <p:cNvPr id="12" name="Imagen 11">
            <a:extLst>
              <a:ext uri="{FF2B5EF4-FFF2-40B4-BE49-F238E27FC236}">
                <a16:creationId xmlns:a16="http://schemas.microsoft.com/office/drawing/2014/main" id="{49B35F94-F899-130E-8C25-B679D93AEB72}"/>
              </a:ext>
            </a:extLst>
          </p:cNvPr>
          <p:cNvPicPr>
            <a:picLocks noChangeAspect="1"/>
          </p:cNvPicPr>
          <p:nvPr/>
        </p:nvPicPr>
        <p:blipFill>
          <a:blip r:embed="rId3"/>
          <a:stretch>
            <a:fillRect/>
          </a:stretch>
        </p:blipFill>
        <p:spPr>
          <a:xfrm>
            <a:off x="834864" y="2070582"/>
            <a:ext cx="9889198" cy="792046"/>
          </a:xfrm>
          <a:prstGeom prst="rect">
            <a:avLst/>
          </a:prstGeom>
        </p:spPr>
      </p:pic>
      <p:pic>
        <p:nvPicPr>
          <p:cNvPr id="13" name="Imagen 12">
            <a:extLst>
              <a:ext uri="{FF2B5EF4-FFF2-40B4-BE49-F238E27FC236}">
                <a16:creationId xmlns:a16="http://schemas.microsoft.com/office/drawing/2014/main" id="{A0D344C9-1AD2-7646-B1EC-42AA9D55551A}"/>
              </a:ext>
            </a:extLst>
          </p:cNvPr>
          <p:cNvPicPr>
            <a:picLocks noChangeAspect="1"/>
          </p:cNvPicPr>
          <p:nvPr/>
        </p:nvPicPr>
        <p:blipFill>
          <a:blip r:embed="rId4"/>
          <a:stretch>
            <a:fillRect/>
          </a:stretch>
        </p:blipFill>
        <p:spPr>
          <a:xfrm>
            <a:off x="3046001" y="3471499"/>
            <a:ext cx="5893159" cy="2281223"/>
          </a:xfrm>
          <a:prstGeom prst="rect">
            <a:avLst/>
          </a:prstGeom>
        </p:spPr>
      </p:pic>
      <p:pic>
        <p:nvPicPr>
          <p:cNvPr id="14" name="Imagen 13">
            <a:extLst>
              <a:ext uri="{FF2B5EF4-FFF2-40B4-BE49-F238E27FC236}">
                <a16:creationId xmlns:a16="http://schemas.microsoft.com/office/drawing/2014/main" id="{B92F9B79-6FF7-E793-3417-40A09419C947}"/>
              </a:ext>
            </a:extLst>
          </p:cNvPr>
          <p:cNvPicPr>
            <a:picLocks noChangeAspect="1"/>
          </p:cNvPicPr>
          <p:nvPr/>
        </p:nvPicPr>
        <p:blipFill>
          <a:blip r:embed="rId5"/>
          <a:stretch>
            <a:fillRect/>
          </a:stretch>
        </p:blipFill>
        <p:spPr>
          <a:xfrm>
            <a:off x="4250614" y="5954835"/>
            <a:ext cx="3483937" cy="636659"/>
          </a:xfrm>
          <a:prstGeom prst="rect">
            <a:avLst/>
          </a:prstGeom>
        </p:spPr>
      </p:pic>
    </p:spTree>
    <p:extLst>
      <p:ext uri="{BB962C8B-B14F-4D97-AF65-F5344CB8AC3E}">
        <p14:creationId xmlns:p14="http://schemas.microsoft.com/office/powerpoint/2010/main" val="412156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4278094"/>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Como resultados del rendimiento del Modelo tenemos que para mitigar el sobreajuste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overfitting</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aplicaron diferentes técnicas como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Regularizacion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por ruido en la entrada,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En donde el modelo mejoró su rendimiento a la hora de entrenar, mitigando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así el sobreajuste. A continuación, mostramos las gráficas de resultados obtenidos por el modelo </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considerando las métricas que son:</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Perdida de Entrenamiento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Validación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Precisión de Entrenamiento</a:t>
            </a:r>
          </a:p>
          <a:p>
            <a:pPr marL="3486150" lvl="7" indent="-285750">
              <a:buFont typeface="Arial" panose="020B0604020202020204" pitchFamily="34" charset="0"/>
              <a:buChar char="•"/>
            </a:pPr>
            <a:endParaRPr lang="es-MX" sz="1600"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7308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Inicialmente dado que se tiene un sobreajuste se muestran las gráficas con los resultados de Métricas de Precisión y Perdida confirmando el sobreajuste.</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D948C196-63EE-0D19-E076-DBB39DF238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573643"/>
            <a:ext cx="4285440" cy="3000030"/>
          </a:xfrm>
          <a:prstGeom prst="rect">
            <a:avLst/>
          </a:prstGeom>
          <a:noFill/>
          <a:ln>
            <a:noFill/>
          </a:ln>
        </p:spPr>
      </p:pic>
      <p:pic>
        <p:nvPicPr>
          <p:cNvPr id="4" name="Imagen 3">
            <a:extLst>
              <a:ext uri="{FF2B5EF4-FFF2-40B4-BE49-F238E27FC236}">
                <a16:creationId xmlns:a16="http://schemas.microsoft.com/office/drawing/2014/main" id="{893424CD-EBC0-FA39-0490-AE3070B61A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714" y="2483872"/>
            <a:ext cx="4290932" cy="3096881"/>
          </a:xfrm>
          <a:prstGeom prst="rect">
            <a:avLst/>
          </a:prstGeom>
          <a:noFill/>
          <a:ln>
            <a:noFill/>
          </a:ln>
        </p:spPr>
      </p:pic>
    </p:spTree>
    <p:extLst>
      <p:ext uri="{BB962C8B-B14F-4D97-AF65-F5344CB8AC3E}">
        <p14:creationId xmlns:p14="http://schemas.microsoft.com/office/powerpoint/2010/main" val="143996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Posteriormente se aplicó al modelo Data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Augmentation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para mitigar el sobreajuste y estos fueron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CCF2A774-5774-1EF1-38F7-7982701C1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228" y="2504609"/>
            <a:ext cx="4022503" cy="2840707"/>
          </a:xfrm>
          <a:prstGeom prst="rect">
            <a:avLst/>
          </a:prstGeom>
          <a:noFill/>
          <a:ln>
            <a:noFill/>
          </a:ln>
        </p:spPr>
      </p:pic>
      <p:pic>
        <p:nvPicPr>
          <p:cNvPr id="4" name="Imagen 3">
            <a:extLst>
              <a:ext uri="{FF2B5EF4-FFF2-40B4-BE49-F238E27FC236}">
                <a16:creationId xmlns:a16="http://schemas.microsoft.com/office/drawing/2014/main" id="{27573DE1-541B-0B46-9000-717889B6A0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4385" y="2505315"/>
            <a:ext cx="4253377" cy="2838081"/>
          </a:xfrm>
          <a:prstGeom prst="rect">
            <a:avLst/>
          </a:prstGeom>
          <a:noFill/>
          <a:ln>
            <a:noFill/>
          </a:ln>
        </p:spPr>
      </p:pic>
    </p:spTree>
    <p:extLst>
      <p:ext uri="{BB962C8B-B14F-4D97-AF65-F5344CB8AC3E}">
        <p14:creationId xmlns:p14="http://schemas.microsoft.com/office/powerpoint/2010/main" val="413332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1100540" y="1170935"/>
            <a:ext cx="9990918" cy="1538883"/>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el sobreajuste se redujo de manera exitosa, pero aún se puede reducir mucho más para esto aplicamos la técnica de Regularización por ruido en la entrada y variamos aún más los Datos de validación y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tambien</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b="1" dirty="0" err="1">
                <a:solidFill>
                  <a:schemeClr val="bg1"/>
                </a:solidFill>
                <a:latin typeface="Raleway Black" pitchFamily="2" charset="0"/>
                <a:ea typeface="Open Sans SemiBold" panose="020B0706030804020204" pitchFamily="34" charset="0"/>
                <a:cs typeface="Open Sans SemiBold" panose="020B0706030804020204" pitchFamily="34" charset="0"/>
              </a:rPr>
              <a:t>Dropout</a:t>
            </a: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 con esto logramos mitigar aún más el sobreajuste y estos son los resultados</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450DA41F-8DB7-6EE1-B10A-B6A68A64BF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386" y="2937005"/>
            <a:ext cx="4170267" cy="2915436"/>
          </a:xfrm>
          <a:prstGeom prst="rect">
            <a:avLst/>
          </a:prstGeom>
          <a:noFill/>
          <a:ln>
            <a:noFill/>
          </a:ln>
        </p:spPr>
      </p:pic>
      <p:pic>
        <p:nvPicPr>
          <p:cNvPr id="10" name="Imagen 9">
            <a:extLst>
              <a:ext uri="{FF2B5EF4-FFF2-40B4-BE49-F238E27FC236}">
                <a16:creationId xmlns:a16="http://schemas.microsoft.com/office/drawing/2014/main" id="{8E3B22C8-E3A5-1EE7-A17C-9E1A92C8CF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9937" y="2912800"/>
            <a:ext cx="4170267" cy="2862484"/>
          </a:xfrm>
          <a:prstGeom prst="rect">
            <a:avLst/>
          </a:prstGeom>
          <a:noFill/>
          <a:ln>
            <a:noFill/>
          </a:ln>
        </p:spPr>
      </p:pic>
    </p:spTree>
    <p:extLst>
      <p:ext uri="{BB962C8B-B14F-4D97-AF65-F5344CB8AC3E}">
        <p14:creationId xmlns:p14="http://schemas.microsoft.com/office/powerpoint/2010/main" val="40682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04297" y="3075057"/>
            <a:ext cx="5452134"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3997501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98488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Resultados de rendimiento del Modelo</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Se puede apreciar en los gráficos que se logró mitigar el sobreajuste de manera exitosa. Ahora solo queda continuar con el entrenamiento y mejorar el modelo</a:t>
            </a: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3" name="Imagen 2">
            <a:extLst>
              <a:ext uri="{FF2B5EF4-FFF2-40B4-BE49-F238E27FC236}">
                <a16:creationId xmlns:a16="http://schemas.microsoft.com/office/drawing/2014/main" id="{151B5672-85C2-5DCC-345F-908D1F79A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9127" y="2516158"/>
            <a:ext cx="4273781" cy="3021476"/>
          </a:xfrm>
          <a:prstGeom prst="rect">
            <a:avLst/>
          </a:prstGeom>
          <a:noFill/>
          <a:ln>
            <a:noFill/>
          </a:ln>
        </p:spPr>
      </p:pic>
      <p:pic>
        <p:nvPicPr>
          <p:cNvPr id="4" name="Imagen 3">
            <a:extLst>
              <a:ext uri="{FF2B5EF4-FFF2-40B4-BE49-F238E27FC236}">
                <a16:creationId xmlns:a16="http://schemas.microsoft.com/office/drawing/2014/main" id="{96D11FC0-8A55-388D-F7D8-BB8FB08EAC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580439"/>
            <a:ext cx="4284137" cy="2997535"/>
          </a:xfrm>
          <a:prstGeom prst="rect">
            <a:avLst/>
          </a:prstGeom>
          <a:noFill/>
          <a:ln>
            <a:noFill/>
          </a:ln>
        </p:spPr>
      </p:pic>
    </p:spTree>
    <p:extLst>
      <p:ext uri="{BB962C8B-B14F-4D97-AF65-F5344CB8AC3E}">
        <p14:creationId xmlns:p14="http://schemas.microsoft.com/office/powerpoint/2010/main" val="349907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057621" y="367412"/>
            <a:ext cx="407675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888099" y="77742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649431" y="544931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341191" y="1132909"/>
            <a:ext cx="11289270" cy="3477875"/>
          </a:xfrm>
          <a:prstGeom prst="rect">
            <a:avLst/>
          </a:prstGeom>
          <a:noFill/>
        </p:spPr>
        <p:txBody>
          <a:bodyPr wrap="squar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Sistema Generador de CSS</a:t>
            </a:r>
          </a:p>
          <a:p>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Una vez que el Modelo ha sido entrenado cumpliendo con la precisión esperada, y se implementó una API para enviar peticiones al Modelo para generar código CSS, se desarrolló un sistema generador de código CSS que utiliza la API y el Modelo generador de código CSS.</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r>
              <a:rPr lang="es-MX" b="1" dirty="0">
                <a:solidFill>
                  <a:srgbClr val="FFFF00"/>
                </a:solidFill>
                <a:latin typeface="Raleway Black" pitchFamily="2" charset="0"/>
                <a:ea typeface="Open Sans SemiBold" panose="020B0706030804020204" pitchFamily="34" charset="0"/>
                <a:cs typeface="Open Sans SemiBold" panose="020B0706030804020204" pitchFamily="34" charset="0"/>
              </a:rPr>
              <a:t>Se implemento diversos componentes en el Sistema generador de CSS los cuales son: </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Barra de navegación vertical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Visualizador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Inicio de sesión </a:t>
            </a:r>
          </a:p>
          <a:p>
            <a:pPr marL="3486150" lvl="7" indent="-285750">
              <a:buFont typeface="Arial" panose="020B0604020202020204" pitchFamily="34" charset="0"/>
              <a:buChar char="•"/>
            </a:pPr>
            <a:r>
              <a:rPr lang="es-MX" b="1" dirty="0">
                <a:solidFill>
                  <a:schemeClr val="bg1"/>
                </a:solidFill>
                <a:latin typeface="Raleway Black" pitchFamily="2" charset="0"/>
                <a:ea typeface="Open Sans SemiBold" panose="020B0706030804020204" pitchFamily="34" charset="0"/>
                <a:cs typeface="Open Sans SemiBold" panose="020B0706030804020204" pitchFamily="34" charset="0"/>
              </a:rPr>
              <a:t>Historial</a:t>
            </a:r>
          </a:p>
          <a:p>
            <a:endParaRPr lang="es-MX" b="1"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5" name="Rectangle 3">
            <a:extLst>
              <a:ext uri="{FF2B5EF4-FFF2-40B4-BE49-F238E27FC236}">
                <a16:creationId xmlns:a16="http://schemas.microsoft.com/office/drawing/2014/main" id="{B46411D0-ABD2-9593-C95A-5D800F65A7FD}"/>
              </a:ext>
            </a:extLst>
          </p:cNvPr>
          <p:cNvSpPr>
            <a:spLocks noChangeArrowheads="1"/>
          </p:cNvSpPr>
          <p:nvPr/>
        </p:nvSpPr>
        <p:spPr bwMode="auto">
          <a:xfrm>
            <a:off x="1194386" y="605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43027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241515" y="1082433"/>
            <a:ext cx="9425129" cy="830997"/>
          </a:xfrm>
          <a:prstGeom prst="rect">
            <a:avLst/>
          </a:prstGeom>
          <a:noFill/>
        </p:spPr>
        <p:txBody>
          <a:bodyPr wrap="square" rtlCol="0">
            <a:spAutoFit/>
          </a:bodyPr>
          <a:lstStyle/>
          <a:p>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Como Planificación se presenta el siguiente cronograma donde el tiempo requerido para el desarrollo del proyecto fue de 20 semanas, también se utilizará el Diagrama de Gantt para organizar y ejecutar el cronograma de manera eficiente a continuación mostrado.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331461" y="458128"/>
            <a:ext cx="5735866"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PLANIFICACIÓN DEL PROYECTO</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549963" y="631792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980109" y="562678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184731" cy="769441"/>
          </a:xfrm>
          <a:prstGeom prst="rect">
            <a:avLst/>
          </a:prstGeom>
          <a:noFill/>
        </p:spPr>
        <p:txBody>
          <a:bodyPr wrap="none" rtlCol="0">
            <a:spAutoFit/>
          </a:bodyPr>
          <a:lstStyle/>
          <a:p>
            <a:endPar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a:p>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8" name="Imagen 7">
            <a:extLst>
              <a:ext uri="{FF2B5EF4-FFF2-40B4-BE49-F238E27FC236}">
                <a16:creationId xmlns:a16="http://schemas.microsoft.com/office/drawing/2014/main" id="{94298721-3533-C3C8-52FE-9D017F355D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394" y="2014515"/>
            <a:ext cx="7067212" cy="4545212"/>
          </a:xfrm>
          <a:prstGeom prst="rect">
            <a:avLst/>
          </a:prstGeom>
          <a:noFill/>
          <a:ln>
            <a:noFill/>
          </a:ln>
        </p:spPr>
      </p:pic>
    </p:spTree>
    <p:extLst>
      <p:ext uri="{BB962C8B-B14F-4D97-AF65-F5344CB8AC3E}">
        <p14:creationId xmlns:p14="http://schemas.microsoft.com/office/powerpoint/2010/main" val="202273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241515" y="1082433"/>
            <a:ext cx="9565599" cy="347787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análisis bibliográfico ha proporcionado una base teórica sólida para el desarrollo de un modelo de inteligencia artificial que genera código CSS mediante procesamiento del lenguaje natural. Se diseñó un algoritmo que traduce etiquetas HTML en estilos CSS coherentes, reduciendo código repetitivo también se implemento, un prototipo de aplicación web permite a los usuarios ver vistas generadas en tiempo real al introducir etiquetas HTML, facilitando el diseño de páginas web. La aplicación presenta una interfaz intuitiva, permitiendo interacción sencilla sin conocimientos profundos de CSS. El proyecto demostró la viabilidad y eficacia del enfoque, mejorando la productividad y calidad en el desarrollo web, aunque aún hay oportunidades para optimización y expansión futura.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586612" y="385269"/>
            <a:ext cx="3018775"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CONCLUSIONES</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549963" y="631792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980109" y="562678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184731" cy="769441"/>
          </a:xfrm>
          <a:prstGeom prst="rect">
            <a:avLst/>
          </a:prstGeom>
          <a:noFill/>
        </p:spPr>
        <p:txBody>
          <a:bodyPr wrap="none" rtlCol="0">
            <a:spAutoFit/>
          </a:bodyPr>
          <a:lstStyle/>
          <a:p>
            <a:endPar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a:p>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1069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83435" y="1214047"/>
            <a:ext cx="9425129" cy="286232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recomienda mejorar el entrenamiento del modelo generador de código CSS para que generalice mejor y optimice su rendimiento, permitiendo su empaquetado y uso por otros ingenieros de software. Además, futuras versiones del software deberían generar múltiples alternativas de estilos CSS, enriqueciendo la experiencia del usuario y aumentando la flexibilidad del diseño. La iniciativa del proyecto debería replicarse en diversas tecnologías actuales, y se recomienda experimentar con diferentes modelos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para mejorar los generadores de código.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056764" y="472935"/>
            <a:ext cx="3794629"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RECOMENDACIONES</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549963" y="631792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980109" y="562678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149150" y="1113212"/>
            <a:ext cx="184731" cy="769441"/>
          </a:xfrm>
          <a:prstGeom prst="rect">
            <a:avLst/>
          </a:prstGeom>
          <a:noFill/>
        </p:spPr>
        <p:txBody>
          <a:bodyPr wrap="none" rtlCol="0">
            <a:spAutoFit/>
          </a:bodyPr>
          <a:lstStyle/>
          <a:p>
            <a:endPar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a:p>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66560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1314094"/>
            <a:ext cx="7609881" cy="861774"/>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DEMO</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54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734545"/>
            <a:ext cx="7609881" cy="1631216"/>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GRACIAS POR SU TIEMPO Y ATENCIÓN</a:t>
            </a: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5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556678" y="558253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10115409" y="518450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407010"/>
            <a:ext cx="11129650" cy="2677656"/>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El uso de CSS en diseño web para principiantes en el desarrollo web es complejo y requiere de muchas líneas de código, también de librerías y </a:t>
            </a:r>
            <a:r>
              <a:rPr lang="es-MX" sz="2400" dirty="0" err="1">
                <a:solidFill>
                  <a:schemeClr val="bg1"/>
                </a:solidFill>
                <a:latin typeface="Raleway Black" pitchFamily="2" charset="0"/>
                <a:ea typeface="Open Sans SemiBold" panose="020B0706030804020204" pitchFamily="34" charset="0"/>
                <a:cs typeface="Open Sans SemiBold" panose="020B0706030804020204" pitchFamily="34" charset="0"/>
              </a:rPr>
              <a:t>frameworks</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estandarizadas que limitan la flexibilidad y creatividad. La curva de aprendizaje es pronunciada y la necesidad de comprender conceptos fundamentales aumentan los errores y la ineficiencia en la escritura y mantenimiento del código CSS, esto conduce a retrasos en el desarrollo y en la entrega de productos de calidad inferior.</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4074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8583" y="5505257"/>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4044" y="518450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705493" y="1394273"/>
            <a:ext cx="11129650" cy="2400657"/>
          </a:xfrm>
          <a:prstGeom prst="rect">
            <a:avLst/>
          </a:prstGeom>
          <a:noFill/>
        </p:spPr>
        <p:txBody>
          <a:bodyPr wrap="square" rtlCol="0">
            <a:spAutoFit/>
          </a:bodyPr>
          <a:lstStyle/>
          <a:p>
            <a:pPr algn="just"/>
            <a:r>
              <a:rPr lang="es-MX" sz="3000" dirty="0">
                <a:solidFill>
                  <a:schemeClr val="bg1"/>
                </a:solidFill>
                <a:latin typeface="Raleway Black" pitchFamily="2" charset="0"/>
                <a:ea typeface="Open Sans SemiBold" panose="020B0706030804020204" pitchFamily="34" charset="0"/>
                <a:cs typeface="Open Sans SemiBold" panose="020B0706030804020204" pitchFamily="34" charset="0"/>
              </a:rPr>
              <a:t>¿ Como podemos mejorar la productividad y reducir el tiempo de desarrollo de los ingenieros de software a la hora de desarrollar interfaces graficas de usuario con el lenguaje CSS utilizando una herramienta que no tenga una curva de aprendizaje elevada ?</a:t>
            </a:r>
            <a:endParaRPr lang="en-US" sz="3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712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2708842" y="2902198"/>
            <a:ext cx="7274254" cy="707886"/>
          </a:xfrm>
          <a:prstGeom prst="rect">
            <a:avLst/>
          </a:prstGeom>
          <a:noFill/>
        </p:spPr>
        <p:txBody>
          <a:bodyPr wrap="square">
            <a:spAutoFit/>
          </a:bodyPr>
          <a:lstStyle/>
          <a:p>
            <a:r>
              <a:rPr lang="es-CO" sz="4000" dirty="0">
                <a:solidFill>
                  <a:srgbClr val="00F1FF"/>
                </a:solidFill>
                <a:latin typeface="Raleway Black" pitchFamily="2" charset="0"/>
              </a:rPr>
              <a:t>ABORDAJE DE LA SOLUCIÓN</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10134488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6763</TotalTime>
  <Words>3504</Words>
  <Application>Microsoft Office PowerPoint</Application>
  <PresentationFormat>Panorámica</PresentationFormat>
  <Paragraphs>418</Paragraphs>
  <Slides>66</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66</vt:i4>
      </vt:variant>
    </vt:vector>
  </HeadingPairs>
  <TitlesOfParts>
    <vt:vector size="75" baseType="lpstr">
      <vt:lpstr>Arial</vt:lpstr>
      <vt:lpstr>Calibri</vt:lpstr>
      <vt:lpstr>Calibri Light</vt:lpstr>
      <vt:lpstr>Open Sans</vt:lpstr>
      <vt:lpstr>Open Sans SemiBold</vt:lpstr>
      <vt:lpstr>Raleway Black</vt:lpstr>
      <vt:lpstr>Raleway Thin</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tumiri huanca</dc:creator>
  <cp:lastModifiedBy>Alex Tumiri Huanca</cp:lastModifiedBy>
  <cp:revision>65</cp:revision>
  <dcterms:created xsi:type="dcterms:W3CDTF">2023-06-21T15:58:36Z</dcterms:created>
  <dcterms:modified xsi:type="dcterms:W3CDTF">2024-06-13T03:32:57Z</dcterms:modified>
</cp:coreProperties>
</file>